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notesMasterIdLst>
    <p:notesMasterId r:id="rId11"/>
  </p:notesMasterIdLst>
  <p:sldIdLst>
    <p:sldId id="257" r:id="rId6"/>
    <p:sldId id="258" r:id="rId7"/>
    <p:sldId id="283" r:id="rId8"/>
    <p:sldId id="294" r:id="rId9"/>
    <p:sldId id="295" r:id="rId10"/>
    <p:sldId id="275" r:id="rId12"/>
    <p:sldId id="274" r:id="rId13"/>
    <p:sldId id="268" r:id="rId14"/>
    <p:sldId id="269" r:id="rId15"/>
    <p:sldId id="272" r:id="rId16"/>
    <p:sldId id="259" r:id="rId17"/>
    <p:sldId id="312" r:id="rId18"/>
    <p:sldId id="304" r:id="rId19"/>
    <p:sldId id="314" r:id="rId20"/>
    <p:sldId id="285" r:id="rId21"/>
    <p:sldId id="273" r:id="rId22"/>
    <p:sldId id="305" r:id="rId23"/>
    <p:sldId id="296" r:id="rId24"/>
    <p:sldId id="306" r:id="rId25"/>
    <p:sldId id="309" r:id="rId26"/>
    <p:sldId id="311" r:id="rId27"/>
    <p:sldId id="261" r:id="rId28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6" userDrawn="1">
          <p15:clr>
            <a:srgbClr val="A4A3A4"/>
          </p15:clr>
        </p15:guide>
        <p15:guide id="2" pos="288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 Jun" initials="X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CC3300"/>
    <a:srgbClr val="FF6600"/>
    <a:srgbClr val="FF9933"/>
    <a:srgbClr val="FFCC00"/>
    <a:srgbClr val="CC6600"/>
    <a:srgbClr val="FF9900"/>
    <a:srgbClr val="13CADD"/>
    <a:srgbClr val="55D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5620"/>
    <p:restoredTop sz="94729"/>
  </p:normalViewPr>
  <p:slideViewPr>
    <p:cSldViewPr showGuides="1">
      <p:cViewPr varScale="1">
        <p:scale>
          <a:sx n="63" d="100"/>
          <a:sy n="63" d="100"/>
        </p:scale>
        <p:origin x="672" y="48"/>
      </p:cViewPr>
      <p:guideLst>
        <p:guide orient="horz" pos="2246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45004" cy="45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33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e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Tx/>
              <a:buNone/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3D97F9A-2F79-4499-828F-E5E4AE1B03E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38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45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94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4302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35496" y="6381328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381328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6296" y="6525344"/>
            <a:ext cx="1905000" cy="30678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097A897-9832-4CA6-B374-6FD01C6F4072}" type="slidenum">
              <a:rPr lang="en-US" altLang="zh-CN"/>
            </a:fld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0" y="303"/>
            <a:ext cx="9144000" cy="633110"/>
          </a:xfrm>
          <a:prstGeom prst="rect">
            <a:avLst/>
          </a:prstGeom>
          <a:solidFill>
            <a:srgbClr val="0C7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0"/>
            <a:ext cx="2277132" cy="633413"/>
          </a:xfrm>
          <a:prstGeom prst="rect">
            <a:avLst/>
          </a:prstGeom>
        </p:spPr>
      </p:pic>
      <p:sp>
        <p:nvSpPr>
          <p:cNvPr id="20" name="矩形 19"/>
          <p:cNvSpPr>
            <a:spLocks noChangeAspect="1"/>
          </p:cNvSpPr>
          <p:nvPr/>
        </p:nvSpPr>
        <p:spPr>
          <a:xfrm flipH="1">
            <a:off x="5485879" y="-12725"/>
            <a:ext cx="1390377" cy="63341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6705600"/>
            <a:ext cx="9144000" cy="179784"/>
          </a:xfrm>
          <a:prstGeom prst="rect">
            <a:avLst/>
          </a:prstGeom>
          <a:gradFill flip="none" rotWithShape="1">
            <a:gsLst>
              <a:gs pos="0">
                <a:srgbClr val="389FF4"/>
              </a:gs>
              <a:gs pos="100000">
                <a:srgbClr val="0C7ED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836613"/>
            <a:ext cx="1962150" cy="52959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836613"/>
            <a:ext cx="5734050" cy="52959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20688"/>
            <a:ext cx="7793038" cy="923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12E2B-CEFC-4241-9BC9-CF5B6FDA212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4302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35496" y="6381328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381328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6296" y="6525344"/>
            <a:ext cx="1905000" cy="30678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097A897-9832-4CA6-B374-6FD01C6F4072}" type="slidenum">
              <a:rPr lang="en-US" altLang="zh-CN"/>
            </a:fld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0" y="303"/>
            <a:ext cx="9144000" cy="633110"/>
          </a:xfrm>
          <a:prstGeom prst="rect">
            <a:avLst/>
          </a:prstGeom>
          <a:solidFill>
            <a:srgbClr val="0C7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0"/>
            <a:ext cx="2277132" cy="633413"/>
          </a:xfrm>
          <a:prstGeom prst="rect">
            <a:avLst/>
          </a:prstGeom>
        </p:spPr>
      </p:pic>
      <p:sp>
        <p:nvSpPr>
          <p:cNvPr id="20" name="矩形 19"/>
          <p:cNvSpPr>
            <a:spLocks noChangeAspect="1"/>
          </p:cNvSpPr>
          <p:nvPr/>
        </p:nvSpPr>
        <p:spPr>
          <a:xfrm flipH="1">
            <a:off x="5485879" y="-12725"/>
            <a:ext cx="1390377" cy="63341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6705600"/>
            <a:ext cx="9144000" cy="179784"/>
          </a:xfrm>
          <a:prstGeom prst="rect">
            <a:avLst/>
          </a:prstGeom>
          <a:gradFill flip="none" rotWithShape="1">
            <a:gsLst>
              <a:gs pos="0">
                <a:srgbClr val="389FF4"/>
              </a:gs>
              <a:gs pos="100000">
                <a:srgbClr val="0C7ED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28184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28184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28184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Footer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algn="r" eaLnBrk="1" hangingPunct="1">
              <a:buNone/>
            </a:pPr>
            <a:fld id="{9A0DB2DC-4C9A-4742-B13C-FB6460FD3503}" type="slidenum">
              <a:rPr lang="zh-CN" altLang="en-US" dirty="0">
                <a:latin typeface="Verdana" panose="020B0604030504040204" pitchFamily="34" charset="0"/>
              </a:rPr>
            </a:fld>
            <a:endParaRPr lang="zh-CN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836613"/>
            <a:ext cx="1962150" cy="52959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836613"/>
            <a:ext cx="5734050" cy="52959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20688"/>
            <a:ext cx="7793038" cy="923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12E2B-CEFC-4241-9BC9-CF5B6FDA212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4302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35496" y="6381328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381328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6296" y="6525344"/>
            <a:ext cx="1905000" cy="30678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097A897-9832-4CA6-B374-6FD01C6F4072}" type="slidenum">
              <a:rPr lang="en-US" altLang="zh-CN"/>
            </a:fld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0" y="303"/>
            <a:ext cx="9144000" cy="633110"/>
          </a:xfrm>
          <a:prstGeom prst="rect">
            <a:avLst/>
          </a:prstGeom>
          <a:solidFill>
            <a:srgbClr val="0C7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0"/>
            <a:ext cx="2277132" cy="633413"/>
          </a:xfrm>
          <a:prstGeom prst="rect">
            <a:avLst/>
          </a:prstGeom>
        </p:spPr>
      </p:pic>
      <p:sp>
        <p:nvSpPr>
          <p:cNvPr id="20" name="矩形 19"/>
          <p:cNvSpPr>
            <a:spLocks noChangeAspect="1"/>
          </p:cNvSpPr>
          <p:nvPr/>
        </p:nvSpPr>
        <p:spPr>
          <a:xfrm flipH="1">
            <a:off x="5485879" y="-12725"/>
            <a:ext cx="1390377" cy="63341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6705600"/>
            <a:ext cx="9144000" cy="179784"/>
          </a:xfrm>
          <a:prstGeom prst="rect">
            <a:avLst/>
          </a:prstGeom>
          <a:gradFill flip="none" rotWithShape="1">
            <a:gsLst>
              <a:gs pos="0">
                <a:srgbClr val="389FF4"/>
              </a:gs>
              <a:gs pos="100000">
                <a:srgbClr val="0C7ED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28184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28184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28184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836613"/>
            <a:ext cx="1962150" cy="52959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836613"/>
            <a:ext cx="5734050" cy="52959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20688"/>
            <a:ext cx="7793038" cy="923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12E2B-CEFC-4241-9BC9-CF5B6FDA212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baseline="-2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baseline="-2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4302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35496" y="6381328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381328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6296" y="6525344"/>
            <a:ext cx="1905000" cy="30678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097A897-9832-4CA6-B374-6FD01C6F4072}" type="slidenum">
              <a:rPr lang="en-US" altLang="zh-CN"/>
            </a:fld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0" y="303"/>
            <a:ext cx="9144000" cy="633110"/>
          </a:xfrm>
          <a:prstGeom prst="rect">
            <a:avLst/>
          </a:prstGeom>
          <a:solidFill>
            <a:srgbClr val="0C7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0"/>
            <a:ext cx="2277132" cy="633413"/>
          </a:xfrm>
          <a:prstGeom prst="rect">
            <a:avLst/>
          </a:prstGeom>
        </p:spPr>
      </p:pic>
      <p:sp>
        <p:nvSpPr>
          <p:cNvPr id="20" name="矩形 19"/>
          <p:cNvSpPr>
            <a:spLocks noChangeAspect="1"/>
          </p:cNvSpPr>
          <p:nvPr/>
        </p:nvSpPr>
        <p:spPr>
          <a:xfrm flipH="1">
            <a:off x="5485879" y="-12725"/>
            <a:ext cx="1390377" cy="63341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6705600"/>
            <a:ext cx="9144000" cy="179784"/>
          </a:xfrm>
          <a:prstGeom prst="rect">
            <a:avLst/>
          </a:prstGeom>
          <a:gradFill flip="none" rotWithShape="1">
            <a:gsLst>
              <a:gs pos="0">
                <a:srgbClr val="389FF4"/>
              </a:gs>
              <a:gs pos="100000">
                <a:srgbClr val="0C7ED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28184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62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28184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428184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836613"/>
            <a:ext cx="1962150" cy="52959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836613"/>
            <a:ext cx="5734050" cy="52959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20688"/>
            <a:ext cx="7793038" cy="9239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12E2B-CEFC-4241-9BC9-CF5B6FDA212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6781800"/>
            <a:ext cx="9144000" cy="103584"/>
          </a:xfrm>
          <a:prstGeom prst="rect">
            <a:avLst/>
          </a:prstGeom>
          <a:gradFill flip="none" rotWithShape="1">
            <a:gsLst>
              <a:gs pos="0">
                <a:srgbClr val="389FF4"/>
              </a:gs>
              <a:gs pos="100000">
                <a:srgbClr val="0C7ED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303"/>
            <a:ext cx="9144000" cy="633110"/>
          </a:xfrm>
          <a:prstGeom prst="rect">
            <a:avLst/>
          </a:prstGeom>
          <a:solidFill>
            <a:srgbClr val="0C7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33413"/>
            <a:ext cx="7793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</a:t>
            </a:r>
            <a:r>
              <a:rPr lang="en-US" altLang="zh-CN"/>
              <a:t>a</a:t>
            </a:r>
            <a:r>
              <a:rPr lang="zh-CN" altLang="en-US"/>
              <a:t>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73238"/>
            <a:ext cx="77724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</a:t>
            </a:r>
            <a:r>
              <a:rPr lang="en-US" altLang="zh-CN"/>
              <a:t>ab</a:t>
            </a:r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r>
              <a:rPr lang="en-US" altLang="zh-CN"/>
              <a:t>ab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r>
              <a:rPr lang="en-US" altLang="zh-CN"/>
              <a:t>ab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r>
              <a:rPr lang="en-US" altLang="zh-CN"/>
              <a:t>ab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r>
              <a:rPr lang="en-US" altLang="zh-CN"/>
              <a:t>ab</a:t>
            </a:r>
            <a:endParaRPr lang="en-US" altLang="zh-CN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0"/>
            <a:ext cx="2277132" cy="633413"/>
          </a:xfrm>
          <a:prstGeom prst="rect">
            <a:avLst/>
          </a:prstGeom>
        </p:spPr>
      </p:pic>
      <p:sp>
        <p:nvSpPr>
          <p:cNvPr id="10" name="矩形 9"/>
          <p:cNvSpPr>
            <a:spLocks noChangeAspect="1"/>
          </p:cNvSpPr>
          <p:nvPr/>
        </p:nvSpPr>
        <p:spPr>
          <a:xfrm flipH="1">
            <a:off x="5436096" y="-12725"/>
            <a:ext cx="1390377" cy="633413"/>
          </a:xfrm>
          <a:prstGeom prst="rect">
            <a:avLst/>
          </a:prstGeom>
          <a:blipFill dpi="0" rotWithShape="1">
            <a:blip r:embed="rId1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6781800"/>
            <a:ext cx="9144000" cy="103584"/>
          </a:xfrm>
          <a:prstGeom prst="rect">
            <a:avLst/>
          </a:prstGeom>
          <a:gradFill flip="none" rotWithShape="1">
            <a:gsLst>
              <a:gs pos="0">
                <a:srgbClr val="389FF4"/>
              </a:gs>
              <a:gs pos="100000">
                <a:srgbClr val="0C7ED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303"/>
            <a:ext cx="9144000" cy="633110"/>
          </a:xfrm>
          <a:prstGeom prst="rect">
            <a:avLst/>
          </a:prstGeom>
          <a:solidFill>
            <a:srgbClr val="0C7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33413"/>
            <a:ext cx="7793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</a:t>
            </a:r>
            <a:r>
              <a:rPr lang="en-US" altLang="zh-CN"/>
              <a:t>a</a:t>
            </a:r>
            <a:r>
              <a:rPr lang="zh-CN" altLang="en-US"/>
              <a:t>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73238"/>
            <a:ext cx="77724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</a:t>
            </a:r>
            <a:r>
              <a:rPr lang="en-US" altLang="zh-CN"/>
              <a:t>ab</a:t>
            </a:r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r>
              <a:rPr lang="en-US" altLang="zh-CN"/>
              <a:t>ab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r>
              <a:rPr lang="en-US" altLang="zh-CN"/>
              <a:t>ab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r>
              <a:rPr lang="en-US" altLang="zh-CN"/>
              <a:t>ab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r>
              <a:rPr lang="en-US" altLang="zh-CN"/>
              <a:t>ab</a:t>
            </a:r>
            <a:endParaRPr lang="en-US" altLang="zh-CN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0"/>
            <a:ext cx="2277132" cy="633413"/>
          </a:xfrm>
          <a:prstGeom prst="rect">
            <a:avLst/>
          </a:prstGeom>
        </p:spPr>
      </p:pic>
      <p:sp>
        <p:nvSpPr>
          <p:cNvPr id="10" name="矩形 9"/>
          <p:cNvSpPr>
            <a:spLocks noChangeAspect="1"/>
          </p:cNvSpPr>
          <p:nvPr/>
        </p:nvSpPr>
        <p:spPr>
          <a:xfrm flipH="1">
            <a:off x="5436096" y="-12725"/>
            <a:ext cx="1390377" cy="633413"/>
          </a:xfrm>
          <a:prstGeom prst="rect">
            <a:avLst/>
          </a:prstGeom>
          <a:blipFill dpi="0" rotWithShape="1">
            <a:blip r:embed="rId1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6781800"/>
            <a:ext cx="9144000" cy="103584"/>
          </a:xfrm>
          <a:prstGeom prst="rect">
            <a:avLst/>
          </a:prstGeom>
          <a:gradFill flip="none" rotWithShape="1">
            <a:gsLst>
              <a:gs pos="0">
                <a:srgbClr val="389FF4"/>
              </a:gs>
              <a:gs pos="100000">
                <a:srgbClr val="0C7ED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303"/>
            <a:ext cx="9144000" cy="633110"/>
          </a:xfrm>
          <a:prstGeom prst="rect">
            <a:avLst/>
          </a:prstGeom>
          <a:solidFill>
            <a:srgbClr val="0C7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33413"/>
            <a:ext cx="7793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</a:t>
            </a:r>
            <a:r>
              <a:rPr lang="en-US" altLang="zh-CN"/>
              <a:t>a</a:t>
            </a:r>
            <a:r>
              <a:rPr lang="zh-CN" altLang="en-US"/>
              <a:t>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73238"/>
            <a:ext cx="77724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</a:t>
            </a:r>
            <a:r>
              <a:rPr lang="en-US" altLang="zh-CN"/>
              <a:t>ab</a:t>
            </a:r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r>
              <a:rPr lang="en-US" altLang="zh-CN"/>
              <a:t>ab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r>
              <a:rPr lang="en-US" altLang="zh-CN"/>
              <a:t>ab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r>
              <a:rPr lang="en-US" altLang="zh-CN"/>
              <a:t>ab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r>
              <a:rPr lang="en-US" altLang="zh-CN"/>
              <a:t>ab</a:t>
            </a:r>
            <a:endParaRPr lang="en-US" altLang="zh-CN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0"/>
            <a:ext cx="2277132" cy="633413"/>
          </a:xfrm>
          <a:prstGeom prst="rect">
            <a:avLst/>
          </a:prstGeom>
        </p:spPr>
      </p:pic>
      <p:sp>
        <p:nvSpPr>
          <p:cNvPr id="10" name="矩形 9"/>
          <p:cNvSpPr>
            <a:spLocks noChangeAspect="1"/>
          </p:cNvSpPr>
          <p:nvPr/>
        </p:nvSpPr>
        <p:spPr>
          <a:xfrm flipH="1">
            <a:off x="5436096" y="-12725"/>
            <a:ext cx="1390377" cy="633413"/>
          </a:xfrm>
          <a:prstGeom prst="rect">
            <a:avLst/>
          </a:prstGeom>
          <a:blipFill dpi="0" rotWithShape="1">
            <a:blip r:embed="rId1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6781800"/>
            <a:ext cx="9144000" cy="103584"/>
          </a:xfrm>
          <a:prstGeom prst="rect">
            <a:avLst/>
          </a:prstGeom>
          <a:gradFill flip="none" rotWithShape="1">
            <a:gsLst>
              <a:gs pos="0">
                <a:srgbClr val="389FF4"/>
              </a:gs>
              <a:gs pos="100000">
                <a:srgbClr val="0C7ED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303"/>
            <a:ext cx="9144000" cy="633110"/>
          </a:xfrm>
          <a:prstGeom prst="rect">
            <a:avLst/>
          </a:prstGeom>
          <a:solidFill>
            <a:srgbClr val="0C7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33413"/>
            <a:ext cx="7793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</a:t>
            </a:r>
            <a:r>
              <a:rPr lang="en-US" altLang="zh-CN"/>
              <a:t>a</a:t>
            </a:r>
            <a:r>
              <a:rPr lang="zh-CN" altLang="en-US"/>
              <a:t>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73238"/>
            <a:ext cx="77724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</a:t>
            </a:r>
            <a:r>
              <a:rPr lang="en-US" altLang="zh-CN"/>
              <a:t>ab</a:t>
            </a:r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r>
              <a:rPr lang="en-US" altLang="zh-CN"/>
              <a:t>ab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r>
              <a:rPr lang="en-US" altLang="zh-CN"/>
              <a:t>ab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r>
              <a:rPr lang="en-US" altLang="zh-CN"/>
              <a:t>ab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r>
              <a:rPr lang="en-US" altLang="zh-CN"/>
              <a:t>ab</a:t>
            </a:r>
            <a:endParaRPr lang="en-US" altLang="zh-CN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400" b="0" baseline="0">
                <a:latin typeface="Tahoma" panose="020B060403050404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0"/>
            <a:ext cx="2277132" cy="633413"/>
          </a:xfrm>
          <a:prstGeom prst="rect">
            <a:avLst/>
          </a:prstGeom>
        </p:spPr>
      </p:pic>
      <p:sp>
        <p:nvSpPr>
          <p:cNvPr id="10" name="矩形 9"/>
          <p:cNvSpPr>
            <a:spLocks noChangeAspect="1"/>
          </p:cNvSpPr>
          <p:nvPr/>
        </p:nvSpPr>
        <p:spPr>
          <a:xfrm flipH="1">
            <a:off x="5436096" y="-12725"/>
            <a:ext cx="1390377" cy="633413"/>
          </a:xfrm>
          <a:prstGeom prst="rect">
            <a:avLst/>
          </a:prstGeom>
          <a:blipFill dpi="0" rotWithShape="1">
            <a:blip r:embed="rId1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C00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&#25968;&#23383;&#27169;&#25311;&#32508;&#21512;&#23454;&#39564;&#31665;.p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hyperlink" Target="&#25968;&#23383;&#31034;&#27874;&#22120;.pp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19.png"/><Relationship Id="rId1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21.png"/><Relationship Id="rId1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oleObject" Target="../embeddings/oleObject15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e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9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2.bin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1.wmf"/><Relationship Id="rId11" Type="http://schemas.openxmlformats.org/officeDocument/2006/relationships/notesSlide" Target="../notesSlides/notesSlide2.xml"/><Relationship Id="rId10" Type="http://schemas.openxmlformats.org/officeDocument/2006/relationships/vmlDrawing" Target="../drawings/vmlDrawing4.vml"/><Relationship Id="rId1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b="1" dirty="0">
                <a:solidFill>
                  <a:schemeClr val="bg2"/>
                </a:solidFill>
                <a:ea typeface="楷体_GB2312" pitchFamily="49" charset="-122"/>
              </a:rPr>
              <a:t>实验</a:t>
            </a:r>
            <a:r>
              <a:rPr lang="en-US" altLang="zh-CN" b="1" dirty="0">
                <a:solidFill>
                  <a:schemeClr val="bg2"/>
                </a:solidFill>
                <a:ea typeface="楷体_GB2312" pitchFamily="49" charset="-122"/>
              </a:rPr>
              <a:t>14    </a:t>
            </a:r>
            <a:r>
              <a:rPr lang="zh-CN" altLang="en-US" b="1" dirty="0">
                <a:solidFill>
                  <a:schemeClr val="bg2"/>
                </a:solidFill>
                <a:ea typeface="楷体_GB2312" pitchFamily="49" charset="-122"/>
              </a:rPr>
              <a:t>整流、滤波、稳压电路</a:t>
            </a:r>
            <a:r>
              <a:rPr lang="zh-CN" altLang="en-US" b="1" dirty="0">
                <a:solidFill>
                  <a:srgbClr val="FF0000"/>
                </a:solidFill>
                <a:ea typeface="楷体_GB2312" pitchFamily="49" charset="-122"/>
              </a:rPr>
              <a:t> </a:t>
            </a:r>
            <a:endParaRPr lang="zh-CN" altLang="en-US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idx="1"/>
          </p:nvPr>
        </p:nvSpPr>
        <p:spPr>
          <a:xfrm>
            <a:off x="685800" y="2446020"/>
            <a:ext cx="7772400" cy="3686810"/>
          </a:xfrm>
        </p:spPr>
        <p:txBody>
          <a:bodyPr vert="horz" wrap="square" lIns="91440" tIns="45720" rIns="91440" bIns="45720" anchor="t" anchorCtr="0"/>
          <a:p>
            <a:pPr algn="just" eaLnBrk="1" hangingPunct="1">
              <a:lnSpc>
                <a:spcPct val="120000"/>
              </a:lnSpc>
              <a:buNone/>
            </a:pPr>
            <a:r>
              <a:rPr lang="en-US" altLang="zh-CN" b="1" dirty="0">
                <a:solidFill>
                  <a:srgbClr val="5145ED"/>
                </a:solidFill>
                <a:ea typeface="楷体_GB2312" pitchFamily="49" charset="-122"/>
              </a:rPr>
              <a:t>1. </a:t>
            </a:r>
            <a:r>
              <a:rPr lang="zh-CN" altLang="en-US" b="1" dirty="0">
                <a:solidFill>
                  <a:srgbClr val="5145ED"/>
                </a:solidFill>
                <a:ea typeface="楷体_GB2312" pitchFamily="49" charset="-122"/>
              </a:rPr>
              <a:t>熟悉整流、滤波及稳压电路的作用，加深对直流稳压电源原理的理解；</a:t>
            </a:r>
            <a:endParaRPr lang="zh-CN" altLang="en-US" b="1" dirty="0">
              <a:solidFill>
                <a:srgbClr val="5145ED"/>
              </a:solidFill>
              <a:ea typeface="楷体_GB2312" pitchFamily="49" charset="-122"/>
            </a:endParaRPr>
          </a:p>
          <a:p>
            <a:pPr algn="just" eaLnBrk="1" hangingPunct="1">
              <a:lnSpc>
                <a:spcPct val="120000"/>
              </a:lnSpc>
              <a:buNone/>
            </a:pPr>
            <a:r>
              <a:rPr lang="en-US" altLang="zh-CN" b="1" dirty="0">
                <a:solidFill>
                  <a:srgbClr val="5145ED"/>
                </a:solidFill>
                <a:ea typeface="楷体_GB2312" pitchFamily="49" charset="-122"/>
              </a:rPr>
              <a:t>2. </a:t>
            </a:r>
            <a:r>
              <a:rPr lang="zh-CN" altLang="en-US" b="1" dirty="0">
                <a:solidFill>
                  <a:srgbClr val="5145ED"/>
                </a:solidFill>
                <a:ea typeface="楷体_GB2312" pitchFamily="49" charset="-122"/>
              </a:rPr>
              <a:t>学会测量直流稳压电源的各项技术指标；</a:t>
            </a:r>
            <a:endParaRPr lang="zh-CN" altLang="en-US" b="1" dirty="0">
              <a:solidFill>
                <a:srgbClr val="5145ED"/>
              </a:solidFill>
              <a:ea typeface="楷体_GB2312" pitchFamily="49" charset="-122"/>
            </a:endParaRPr>
          </a:p>
          <a:p>
            <a:pPr algn="just" eaLnBrk="1" hangingPunct="1">
              <a:lnSpc>
                <a:spcPct val="120000"/>
              </a:lnSpc>
              <a:buNone/>
            </a:pPr>
            <a:r>
              <a:rPr lang="en-US" altLang="zh-CN" b="1" dirty="0">
                <a:solidFill>
                  <a:srgbClr val="5145ED"/>
                </a:solidFill>
                <a:ea typeface="楷体_GB2312" pitchFamily="49" charset="-122"/>
              </a:rPr>
              <a:t>3. </a:t>
            </a:r>
            <a:r>
              <a:rPr lang="zh-CN" altLang="en-US" b="1" dirty="0">
                <a:solidFill>
                  <a:srgbClr val="5145ED"/>
                </a:solidFill>
                <a:ea typeface="楷体_GB2312" pitchFamily="49" charset="-122"/>
              </a:rPr>
              <a:t>通过数据测量和波形观察进一步了解直流稳压电源的性能。</a:t>
            </a:r>
            <a:endParaRPr lang="zh-CN" altLang="en-US" b="1" dirty="0">
              <a:solidFill>
                <a:srgbClr val="5145ED"/>
              </a:solidFill>
              <a:ea typeface="楷体_GB2312" pitchFamily="49" charset="-122"/>
            </a:endParaRPr>
          </a:p>
        </p:txBody>
      </p:sp>
      <p:sp>
        <p:nvSpPr>
          <p:cNvPr id="11268" name="Text Box 5"/>
          <p:cNvSpPr txBox="1"/>
          <p:nvPr/>
        </p:nvSpPr>
        <p:spPr>
          <a:xfrm>
            <a:off x="539750" y="1730375"/>
            <a:ext cx="268287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一、实验目的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35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charRg st="35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charRg st="35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charRg st="5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>
                                            <p:txEl>
                                              <p:charRg st="5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>
                                            <p:txEl>
                                              <p:charRg st="5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Text Box 2"/>
          <p:cNvSpPr txBox="1"/>
          <p:nvPr/>
        </p:nvSpPr>
        <p:spPr>
          <a:xfrm>
            <a:off x="381000" y="768350"/>
            <a:ext cx="8534400" cy="1371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000" b="1" dirty="0">
                <a:latin typeface="Times New Roman" panose="02020603050405020304" pitchFamily="18" charset="0"/>
              </a:rPr>
              <a:t>    </a:t>
            </a:r>
            <a:r>
              <a:rPr lang="zh-CN" altLang="en-US" sz="2000" b="1" dirty="0">
                <a:latin typeface="Times New Roman" panose="02020603050405020304" pitchFamily="18" charset="0"/>
              </a:rPr>
              <a:t>色环电阻用不同颜色的色环标称阻值及误差，对于五环电阻，前三 环表示有效数，第四表示倍乘数，第五环表示误差；对于四环电阻，前两环表示有效数，第三表示倍乘数，第四环表示误差。离前面色环较远的是误差位。各种颜色含义如下：</a:t>
            </a:r>
            <a:r>
              <a:rPr lang="zh-CN" altLang="en-US" sz="2400" b="1" dirty="0">
                <a:latin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2531" name="Group 3"/>
          <p:cNvGrpSpPr/>
          <p:nvPr/>
        </p:nvGrpSpPr>
        <p:grpSpPr>
          <a:xfrm>
            <a:off x="450850" y="1990725"/>
            <a:ext cx="8693150" cy="2949575"/>
            <a:chOff x="240" y="1211"/>
            <a:chExt cx="5476" cy="1858"/>
          </a:xfrm>
        </p:grpSpPr>
        <p:sp>
          <p:nvSpPr>
            <p:cNvPr id="22644" name="Rectangle 4"/>
            <p:cNvSpPr/>
            <p:nvPr/>
          </p:nvSpPr>
          <p:spPr>
            <a:xfrm>
              <a:off x="295" y="1435"/>
              <a:ext cx="473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zh-CN" altLang="en-US" b="1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颜色</a:t>
              </a:r>
              <a:endPara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45" name="Rectangle 5"/>
            <p:cNvSpPr/>
            <p:nvPr/>
          </p:nvSpPr>
          <p:spPr>
            <a:xfrm>
              <a:off x="244" y="1347"/>
              <a:ext cx="50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46" name="Rectangle 6"/>
            <p:cNvSpPr/>
            <p:nvPr/>
          </p:nvSpPr>
          <p:spPr>
            <a:xfrm>
              <a:off x="767" y="1424"/>
              <a:ext cx="285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zh-CN" altLang="en-US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棕</a:t>
              </a:r>
              <a:endParaRPr lang="zh-CN" altLang="en-US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47" name="Rectangle 7"/>
            <p:cNvSpPr/>
            <p:nvPr/>
          </p:nvSpPr>
          <p:spPr>
            <a:xfrm>
              <a:off x="749" y="1347"/>
              <a:ext cx="38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48" name="Rectangle 8"/>
            <p:cNvSpPr/>
            <p:nvPr/>
          </p:nvSpPr>
          <p:spPr>
            <a:xfrm>
              <a:off x="1187" y="1215"/>
              <a:ext cx="285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红</a:t>
              </a:r>
              <a:endParaRPr lang="zh-CN" altLang="en-US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49" name="Rectangle 9"/>
            <p:cNvSpPr/>
            <p:nvPr/>
          </p:nvSpPr>
          <p:spPr>
            <a:xfrm>
              <a:off x="1136" y="1347"/>
              <a:ext cx="38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50" name="Rectangle 10"/>
            <p:cNvSpPr/>
            <p:nvPr/>
          </p:nvSpPr>
          <p:spPr>
            <a:xfrm>
              <a:off x="1574" y="1215"/>
              <a:ext cx="267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003399"/>
                  </a:solidFill>
                  <a:latin typeface="宋体" panose="02010600030101010101" pitchFamily="2" charset="-122"/>
                </a:rPr>
                <a:t> </a:t>
              </a:r>
              <a:r>
                <a:rPr lang="zh-CN" altLang="en-US" sz="2000" b="1" dirty="0">
                  <a:solidFill>
                    <a:srgbClr val="003399"/>
                  </a:solidFill>
                  <a:latin typeface="宋体" panose="02010600030101010101" pitchFamily="2" charset="-122"/>
                </a:rPr>
                <a:t>橙</a:t>
              </a:r>
              <a:endParaRPr lang="zh-CN" altLang="en-US" sz="2000" b="1" dirty="0">
                <a:solidFill>
                  <a:srgbClr val="003399"/>
                </a:solidFill>
                <a:latin typeface="宋体" panose="02010600030101010101" pitchFamily="2" charset="-122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2651" name="Rectangle 11"/>
            <p:cNvSpPr/>
            <p:nvPr/>
          </p:nvSpPr>
          <p:spPr>
            <a:xfrm>
              <a:off x="1523" y="1347"/>
              <a:ext cx="369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52" name="Rectangle 12"/>
            <p:cNvSpPr/>
            <p:nvPr/>
          </p:nvSpPr>
          <p:spPr>
            <a:xfrm>
              <a:off x="1943" y="1215"/>
              <a:ext cx="272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黄</a:t>
              </a:r>
              <a:endParaRPr lang="zh-CN" altLang="en-US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53" name="Rectangle 13"/>
            <p:cNvSpPr/>
            <p:nvPr/>
          </p:nvSpPr>
          <p:spPr>
            <a:xfrm>
              <a:off x="1892" y="1347"/>
              <a:ext cx="374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54" name="Rectangle 14"/>
            <p:cNvSpPr/>
            <p:nvPr/>
          </p:nvSpPr>
          <p:spPr>
            <a:xfrm>
              <a:off x="2317" y="1237"/>
              <a:ext cx="309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绿 </a:t>
              </a:r>
              <a:endParaRPr lang="zh-CN" altLang="en-US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55" name="Rectangle 15"/>
            <p:cNvSpPr/>
            <p:nvPr/>
          </p:nvSpPr>
          <p:spPr>
            <a:xfrm>
              <a:off x="2266" y="1347"/>
              <a:ext cx="411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56" name="Rectangle 16"/>
            <p:cNvSpPr/>
            <p:nvPr/>
          </p:nvSpPr>
          <p:spPr>
            <a:xfrm>
              <a:off x="2728" y="1424"/>
              <a:ext cx="351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蓝</a:t>
              </a:r>
              <a:endParaRPr lang="zh-CN" altLang="en-US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57" name="Rectangle 17"/>
            <p:cNvSpPr/>
            <p:nvPr/>
          </p:nvSpPr>
          <p:spPr>
            <a:xfrm>
              <a:off x="2677" y="1347"/>
              <a:ext cx="453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58" name="Rectangle 18"/>
            <p:cNvSpPr/>
            <p:nvPr/>
          </p:nvSpPr>
          <p:spPr>
            <a:xfrm>
              <a:off x="3181" y="1211"/>
              <a:ext cx="299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紫</a:t>
              </a:r>
              <a:endParaRPr lang="zh-CN" altLang="en-US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59" name="Rectangle 19"/>
            <p:cNvSpPr/>
            <p:nvPr/>
          </p:nvSpPr>
          <p:spPr>
            <a:xfrm>
              <a:off x="3130" y="1347"/>
              <a:ext cx="401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60" name="Rectangle 20"/>
            <p:cNvSpPr/>
            <p:nvPr/>
          </p:nvSpPr>
          <p:spPr>
            <a:xfrm>
              <a:off x="3582" y="1211"/>
              <a:ext cx="283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灰</a:t>
              </a:r>
              <a:endParaRPr lang="zh-CN" altLang="en-US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61" name="Rectangle 21"/>
            <p:cNvSpPr/>
            <p:nvPr/>
          </p:nvSpPr>
          <p:spPr>
            <a:xfrm>
              <a:off x="3531" y="1347"/>
              <a:ext cx="38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62" name="Rectangle 22"/>
            <p:cNvSpPr/>
            <p:nvPr/>
          </p:nvSpPr>
          <p:spPr>
            <a:xfrm>
              <a:off x="3967" y="1211"/>
              <a:ext cx="291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白 </a:t>
              </a:r>
              <a:endParaRPr lang="zh-CN" altLang="en-US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63" name="Rectangle 23"/>
            <p:cNvSpPr/>
            <p:nvPr/>
          </p:nvSpPr>
          <p:spPr>
            <a:xfrm>
              <a:off x="3916" y="1347"/>
              <a:ext cx="393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64" name="Rectangle 24"/>
            <p:cNvSpPr/>
            <p:nvPr/>
          </p:nvSpPr>
          <p:spPr>
            <a:xfrm>
              <a:off x="4360" y="1211"/>
              <a:ext cx="305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黑</a:t>
              </a:r>
              <a:endParaRPr lang="zh-CN" altLang="en-US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65" name="Rectangle 25"/>
            <p:cNvSpPr/>
            <p:nvPr/>
          </p:nvSpPr>
          <p:spPr>
            <a:xfrm>
              <a:off x="4309" y="1347"/>
              <a:ext cx="40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66" name="Rectangle 26"/>
            <p:cNvSpPr/>
            <p:nvPr/>
          </p:nvSpPr>
          <p:spPr>
            <a:xfrm>
              <a:off x="4767" y="1211"/>
              <a:ext cx="303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金</a:t>
              </a:r>
              <a:endParaRPr lang="zh-CN" altLang="en-US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67" name="Rectangle 27"/>
            <p:cNvSpPr/>
            <p:nvPr/>
          </p:nvSpPr>
          <p:spPr>
            <a:xfrm>
              <a:off x="4716" y="1347"/>
              <a:ext cx="40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68" name="Rectangle 28"/>
            <p:cNvSpPr/>
            <p:nvPr/>
          </p:nvSpPr>
          <p:spPr>
            <a:xfrm>
              <a:off x="5172" y="1211"/>
              <a:ext cx="293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000" b="1" dirty="0">
                  <a:solidFill>
                    <a:srgbClr val="003399"/>
                  </a:solidFill>
                  <a:latin typeface="Times New Roman" panose="02020603050405020304" pitchFamily="18" charset="0"/>
                </a:rPr>
                <a:t>银</a:t>
              </a:r>
              <a:endParaRPr lang="zh-CN" altLang="en-US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00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69" name="Rectangle 29"/>
            <p:cNvSpPr/>
            <p:nvPr/>
          </p:nvSpPr>
          <p:spPr>
            <a:xfrm>
              <a:off x="5121" y="1347"/>
              <a:ext cx="39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70" name="Rectangle 30"/>
            <p:cNvSpPr/>
            <p:nvPr/>
          </p:nvSpPr>
          <p:spPr>
            <a:xfrm>
              <a:off x="251" y="1816"/>
              <a:ext cx="809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zh-CN" altLang="en-US" b="1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有效数</a:t>
              </a:r>
              <a:endPara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71" name="Rectangle 31"/>
            <p:cNvSpPr/>
            <p:nvPr/>
          </p:nvSpPr>
          <p:spPr>
            <a:xfrm>
              <a:off x="244" y="1750"/>
              <a:ext cx="50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72" name="Rectangle 32"/>
            <p:cNvSpPr/>
            <p:nvPr/>
          </p:nvSpPr>
          <p:spPr>
            <a:xfrm>
              <a:off x="767" y="1838"/>
              <a:ext cx="285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CC3399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73" name="Rectangle 33"/>
            <p:cNvSpPr/>
            <p:nvPr/>
          </p:nvSpPr>
          <p:spPr>
            <a:xfrm>
              <a:off x="749" y="1750"/>
              <a:ext cx="38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74" name="Rectangle 34"/>
            <p:cNvSpPr/>
            <p:nvPr/>
          </p:nvSpPr>
          <p:spPr>
            <a:xfrm>
              <a:off x="1154" y="1838"/>
              <a:ext cx="285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CC3399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75" name="Rectangle 35"/>
            <p:cNvSpPr/>
            <p:nvPr/>
          </p:nvSpPr>
          <p:spPr>
            <a:xfrm>
              <a:off x="1136" y="1750"/>
              <a:ext cx="38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76" name="Rectangle 36"/>
            <p:cNvSpPr/>
            <p:nvPr/>
          </p:nvSpPr>
          <p:spPr>
            <a:xfrm>
              <a:off x="1541" y="1838"/>
              <a:ext cx="267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CC3399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77" name="Rectangle 37"/>
            <p:cNvSpPr/>
            <p:nvPr/>
          </p:nvSpPr>
          <p:spPr>
            <a:xfrm>
              <a:off x="1523" y="1750"/>
              <a:ext cx="369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78" name="Rectangle 38"/>
            <p:cNvSpPr/>
            <p:nvPr/>
          </p:nvSpPr>
          <p:spPr>
            <a:xfrm>
              <a:off x="1932" y="1838"/>
              <a:ext cx="272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CC3399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79" name="Rectangle 39"/>
            <p:cNvSpPr/>
            <p:nvPr/>
          </p:nvSpPr>
          <p:spPr>
            <a:xfrm>
              <a:off x="1892" y="1750"/>
              <a:ext cx="374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80" name="Rectangle 40"/>
            <p:cNvSpPr/>
            <p:nvPr/>
          </p:nvSpPr>
          <p:spPr>
            <a:xfrm>
              <a:off x="2284" y="1838"/>
              <a:ext cx="309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CC3399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81" name="Rectangle 41"/>
            <p:cNvSpPr/>
            <p:nvPr/>
          </p:nvSpPr>
          <p:spPr>
            <a:xfrm>
              <a:off x="2266" y="1750"/>
              <a:ext cx="411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82" name="Rectangle 42"/>
            <p:cNvSpPr/>
            <p:nvPr/>
          </p:nvSpPr>
          <p:spPr>
            <a:xfrm>
              <a:off x="2695" y="1838"/>
              <a:ext cx="351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CC3399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83" name="Rectangle 43"/>
            <p:cNvSpPr/>
            <p:nvPr/>
          </p:nvSpPr>
          <p:spPr>
            <a:xfrm>
              <a:off x="2677" y="1750"/>
              <a:ext cx="453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84" name="Rectangle 44"/>
            <p:cNvSpPr/>
            <p:nvPr/>
          </p:nvSpPr>
          <p:spPr>
            <a:xfrm>
              <a:off x="3148" y="1838"/>
              <a:ext cx="299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CC3399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85" name="Rectangle 45"/>
            <p:cNvSpPr/>
            <p:nvPr/>
          </p:nvSpPr>
          <p:spPr>
            <a:xfrm>
              <a:off x="3130" y="1750"/>
              <a:ext cx="401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86" name="Rectangle 46"/>
            <p:cNvSpPr/>
            <p:nvPr/>
          </p:nvSpPr>
          <p:spPr>
            <a:xfrm>
              <a:off x="3549" y="1838"/>
              <a:ext cx="283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CC3399"/>
                  </a:solidFill>
                  <a:latin typeface="Times New Roman" panose="02020603050405020304" pitchFamily="18" charset="0"/>
                </a:rPr>
                <a:t>8</a:t>
              </a:r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87" name="Rectangle 47"/>
            <p:cNvSpPr/>
            <p:nvPr/>
          </p:nvSpPr>
          <p:spPr>
            <a:xfrm>
              <a:off x="3531" y="1750"/>
              <a:ext cx="38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88" name="Rectangle 48"/>
            <p:cNvSpPr/>
            <p:nvPr/>
          </p:nvSpPr>
          <p:spPr>
            <a:xfrm>
              <a:off x="3934" y="1838"/>
              <a:ext cx="291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CC3399"/>
                  </a:solidFill>
                  <a:latin typeface="Times New Roman" panose="02020603050405020304" pitchFamily="18" charset="0"/>
                </a:rPr>
                <a:t>9</a:t>
              </a:r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89" name="Rectangle 49"/>
            <p:cNvSpPr/>
            <p:nvPr/>
          </p:nvSpPr>
          <p:spPr>
            <a:xfrm>
              <a:off x="3916" y="1750"/>
              <a:ext cx="393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90" name="Rectangle 50"/>
            <p:cNvSpPr/>
            <p:nvPr/>
          </p:nvSpPr>
          <p:spPr>
            <a:xfrm>
              <a:off x="4327" y="1838"/>
              <a:ext cx="305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b="1" dirty="0">
                  <a:solidFill>
                    <a:srgbClr val="CC3399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sz="2000" b="1" dirty="0">
                <a:solidFill>
                  <a:srgbClr val="CC33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91" name="Rectangle 51"/>
            <p:cNvSpPr/>
            <p:nvPr/>
          </p:nvSpPr>
          <p:spPr>
            <a:xfrm>
              <a:off x="4309" y="1750"/>
              <a:ext cx="40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92" name="Rectangle 52"/>
            <p:cNvSpPr/>
            <p:nvPr/>
          </p:nvSpPr>
          <p:spPr>
            <a:xfrm>
              <a:off x="4767" y="1750"/>
              <a:ext cx="303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1600" dirty="0">
                  <a:latin typeface="Times New Roman" panose="02020603050405020304" pitchFamily="18" charset="0"/>
                </a:rPr>
                <a:t> </a:t>
              </a:r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just"/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22693" name="Rectangle 53"/>
            <p:cNvSpPr/>
            <p:nvPr/>
          </p:nvSpPr>
          <p:spPr>
            <a:xfrm>
              <a:off x="4716" y="1750"/>
              <a:ext cx="40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94" name="Rectangle 54"/>
            <p:cNvSpPr/>
            <p:nvPr/>
          </p:nvSpPr>
          <p:spPr>
            <a:xfrm>
              <a:off x="5172" y="1750"/>
              <a:ext cx="293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1600" dirty="0">
                  <a:latin typeface="Times New Roman" panose="02020603050405020304" pitchFamily="18" charset="0"/>
                </a:rPr>
                <a:t> </a:t>
              </a:r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just"/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22695" name="Rectangle 55"/>
            <p:cNvSpPr/>
            <p:nvPr/>
          </p:nvSpPr>
          <p:spPr>
            <a:xfrm>
              <a:off x="5121" y="1750"/>
              <a:ext cx="39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96" name="Rectangle 56"/>
            <p:cNvSpPr/>
            <p:nvPr/>
          </p:nvSpPr>
          <p:spPr>
            <a:xfrm>
              <a:off x="295" y="2241"/>
              <a:ext cx="569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b="1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乘数</a:t>
              </a:r>
              <a:endParaRPr lang="zh-CN" altLang="en-US" b="1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97" name="Rectangle 57"/>
            <p:cNvSpPr/>
            <p:nvPr/>
          </p:nvSpPr>
          <p:spPr>
            <a:xfrm>
              <a:off x="244" y="2153"/>
              <a:ext cx="50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698" name="Rectangle 58"/>
            <p:cNvSpPr/>
            <p:nvPr/>
          </p:nvSpPr>
          <p:spPr>
            <a:xfrm>
              <a:off x="800" y="2252"/>
              <a:ext cx="448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699" name="Rectangle 59"/>
            <p:cNvSpPr/>
            <p:nvPr/>
          </p:nvSpPr>
          <p:spPr>
            <a:xfrm>
              <a:off x="749" y="2153"/>
              <a:ext cx="38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00" name="Rectangle 60"/>
            <p:cNvSpPr/>
            <p:nvPr/>
          </p:nvSpPr>
          <p:spPr>
            <a:xfrm>
              <a:off x="1187" y="2252"/>
              <a:ext cx="445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01" name="Rectangle 61"/>
            <p:cNvSpPr/>
            <p:nvPr/>
          </p:nvSpPr>
          <p:spPr>
            <a:xfrm>
              <a:off x="1136" y="2153"/>
              <a:ext cx="38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02" name="Rectangle 62"/>
            <p:cNvSpPr/>
            <p:nvPr/>
          </p:nvSpPr>
          <p:spPr>
            <a:xfrm>
              <a:off x="1574" y="2252"/>
              <a:ext cx="442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03" name="Rectangle 63"/>
            <p:cNvSpPr/>
            <p:nvPr/>
          </p:nvSpPr>
          <p:spPr>
            <a:xfrm>
              <a:off x="1523" y="2153"/>
              <a:ext cx="369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04" name="Rectangle 64"/>
            <p:cNvSpPr/>
            <p:nvPr/>
          </p:nvSpPr>
          <p:spPr>
            <a:xfrm>
              <a:off x="1943" y="2252"/>
              <a:ext cx="505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05" name="Rectangle 65"/>
            <p:cNvSpPr/>
            <p:nvPr/>
          </p:nvSpPr>
          <p:spPr>
            <a:xfrm>
              <a:off x="1892" y="2153"/>
              <a:ext cx="374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06" name="Rectangle 66"/>
            <p:cNvSpPr/>
            <p:nvPr/>
          </p:nvSpPr>
          <p:spPr>
            <a:xfrm>
              <a:off x="2317" y="2252"/>
              <a:ext cx="309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07" name="Rectangle 67"/>
            <p:cNvSpPr/>
            <p:nvPr/>
          </p:nvSpPr>
          <p:spPr>
            <a:xfrm>
              <a:off x="2266" y="2153"/>
              <a:ext cx="411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08" name="Rectangle 68"/>
            <p:cNvSpPr/>
            <p:nvPr/>
          </p:nvSpPr>
          <p:spPr>
            <a:xfrm>
              <a:off x="2728" y="2252"/>
              <a:ext cx="351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6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09" name="Rectangle 69"/>
            <p:cNvSpPr/>
            <p:nvPr/>
          </p:nvSpPr>
          <p:spPr>
            <a:xfrm>
              <a:off x="2677" y="2153"/>
              <a:ext cx="453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10" name="Rectangle 70"/>
            <p:cNvSpPr/>
            <p:nvPr/>
          </p:nvSpPr>
          <p:spPr>
            <a:xfrm>
              <a:off x="3181" y="2252"/>
              <a:ext cx="467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11" name="Rectangle 71"/>
            <p:cNvSpPr/>
            <p:nvPr/>
          </p:nvSpPr>
          <p:spPr>
            <a:xfrm>
              <a:off x="3130" y="2153"/>
              <a:ext cx="401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12" name="Rectangle 72"/>
            <p:cNvSpPr/>
            <p:nvPr/>
          </p:nvSpPr>
          <p:spPr>
            <a:xfrm>
              <a:off x="3582" y="2252"/>
              <a:ext cx="354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8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13" name="Rectangle 73"/>
            <p:cNvSpPr/>
            <p:nvPr/>
          </p:nvSpPr>
          <p:spPr>
            <a:xfrm>
              <a:off x="3531" y="2153"/>
              <a:ext cx="38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14" name="Rectangle 74"/>
            <p:cNvSpPr/>
            <p:nvPr/>
          </p:nvSpPr>
          <p:spPr>
            <a:xfrm>
              <a:off x="3967" y="2252"/>
              <a:ext cx="401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9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15" name="Rectangle 75"/>
            <p:cNvSpPr/>
            <p:nvPr/>
          </p:nvSpPr>
          <p:spPr>
            <a:xfrm>
              <a:off x="3916" y="2153"/>
              <a:ext cx="393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16" name="Rectangle 76"/>
            <p:cNvSpPr/>
            <p:nvPr/>
          </p:nvSpPr>
          <p:spPr>
            <a:xfrm>
              <a:off x="4360" y="2252"/>
              <a:ext cx="440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17" name="Rectangle 77"/>
            <p:cNvSpPr/>
            <p:nvPr/>
          </p:nvSpPr>
          <p:spPr>
            <a:xfrm>
              <a:off x="4309" y="2153"/>
              <a:ext cx="40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18" name="Rectangle 78"/>
            <p:cNvSpPr/>
            <p:nvPr/>
          </p:nvSpPr>
          <p:spPr>
            <a:xfrm>
              <a:off x="4767" y="2252"/>
              <a:ext cx="369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-1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19" name="Rectangle 79"/>
            <p:cNvSpPr/>
            <p:nvPr/>
          </p:nvSpPr>
          <p:spPr>
            <a:xfrm>
              <a:off x="5172" y="2252"/>
              <a:ext cx="444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zh-CN" b="1" baseline="30000" dirty="0">
                  <a:solidFill>
                    <a:srgbClr val="A50021"/>
                  </a:solidFill>
                  <a:latin typeface="Times New Roman" panose="02020603050405020304" pitchFamily="18" charset="0"/>
                </a:rPr>
                <a:t>-2</a:t>
              </a:r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A5002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20" name="Rectangle 80"/>
            <p:cNvSpPr/>
            <p:nvPr/>
          </p:nvSpPr>
          <p:spPr>
            <a:xfrm>
              <a:off x="5121" y="2153"/>
              <a:ext cx="39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21" name="Rectangle 81"/>
            <p:cNvSpPr/>
            <p:nvPr/>
          </p:nvSpPr>
          <p:spPr>
            <a:xfrm>
              <a:off x="295" y="2556"/>
              <a:ext cx="473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zh-CN" altLang="en-US" b="1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误差</a:t>
              </a:r>
              <a:r>
                <a:rPr lang="en-US" altLang="zh-CN" b="1" dirty="0">
                  <a:solidFill>
                    <a:srgbClr val="006600"/>
                  </a:solidFill>
                  <a:latin typeface="Times New Roman" panose="02020603050405020304" pitchFamily="18" charset="0"/>
                </a:rPr>
                <a:t>%</a:t>
              </a:r>
              <a:endParaRPr lang="en-US" altLang="zh-CN" b="1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22" name="Rectangle 82"/>
            <p:cNvSpPr/>
            <p:nvPr/>
          </p:nvSpPr>
          <p:spPr>
            <a:xfrm>
              <a:off x="244" y="2556"/>
              <a:ext cx="50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23" name="Rectangle 83"/>
            <p:cNvSpPr/>
            <p:nvPr/>
          </p:nvSpPr>
          <p:spPr>
            <a:xfrm>
              <a:off x="800" y="2666"/>
              <a:ext cx="496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996600"/>
                  </a:solidFill>
                  <a:latin typeface="宋体" panose="02010600030101010101" pitchFamily="2" charset="-122"/>
                </a:rPr>
                <a:t>±1</a:t>
              </a:r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24" name="Rectangle 84"/>
            <p:cNvSpPr/>
            <p:nvPr/>
          </p:nvSpPr>
          <p:spPr>
            <a:xfrm>
              <a:off x="749" y="2556"/>
              <a:ext cx="38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25" name="Rectangle 85"/>
            <p:cNvSpPr/>
            <p:nvPr/>
          </p:nvSpPr>
          <p:spPr>
            <a:xfrm>
              <a:off x="1187" y="2666"/>
              <a:ext cx="397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996600"/>
                  </a:solidFill>
                  <a:latin typeface="宋体" panose="02010600030101010101" pitchFamily="2" charset="-122"/>
                </a:rPr>
                <a:t>±2</a:t>
              </a:r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26" name="Rectangle 86"/>
            <p:cNvSpPr/>
            <p:nvPr/>
          </p:nvSpPr>
          <p:spPr>
            <a:xfrm>
              <a:off x="1136" y="2556"/>
              <a:ext cx="38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27" name="Rectangle 87"/>
            <p:cNvSpPr/>
            <p:nvPr/>
          </p:nvSpPr>
          <p:spPr>
            <a:xfrm>
              <a:off x="1574" y="2556"/>
              <a:ext cx="267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1600" dirty="0">
                  <a:latin typeface="Times New Roman" panose="02020603050405020304" pitchFamily="18" charset="0"/>
                </a:rPr>
                <a:t> </a:t>
              </a:r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just"/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22728" name="Rectangle 88"/>
            <p:cNvSpPr/>
            <p:nvPr/>
          </p:nvSpPr>
          <p:spPr>
            <a:xfrm>
              <a:off x="1523" y="2556"/>
              <a:ext cx="369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29" name="Rectangle 89"/>
            <p:cNvSpPr/>
            <p:nvPr/>
          </p:nvSpPr>
          <p:spPr>
            <a:xfrm>
              <a:off x="1943" y="2556"/>
              <a:ext cx="272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1600" dirty="0">
                  <a:latin typeface="Times New Roman" panose="02020603050405020304" pitchFamily="18" charset="0"/>
                </a:rPr>
                <a:t> </a:t>
              </a:r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just"/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0" name="Rectangle 90"/>
            <p:cNvSpPr/>
            <p:nvPr/>
          </p:nvSpPr>
          <p:spPr>
            <a:xfrm>
              <a:off x="1892" y="2556"/>
              <a:ext cx="374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31" name="Rectangle 91"/>
            <p:cNvSpPr/>
            <p:nvPr/>
          </p:nvSpPr>
          <p:spPr>
            <a:xfrm>
              <a:off x="2317" y="2666"/>
              <a:ext cx="419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996600"/>
                  </a:solidFill>
                  <a:latin typeface="宋体" panose="02010600030101010101" pitchFamily="2" charset="-122"/>
                </a:rPr>
                <a:t>±.5</a:t>
              </a:r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32" name="Rectangle 92"/>
            <p:cNvSpPr/>
            <p:nvPr/>
          </p:nvSpPr>
          <p:spPr>
            <a:xfrm>
              <a:off x="2266" y="2556"/>
              <a:ext cx="411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33" name="Rectangle 93"/>
            <p:cNvSpPr/>
            <p:nvPr/>
          </p:nvSpPr>
          <p:spPr>
            <a:xfrm>
              <a:off x="2673" y="2666"/>
              <a:ext cx="536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996600"/>
                  </a:solidFill>
                  <a:latin typeface="宋体" panose="02010600030101010101" pitchFamily="2" charset="-122"/>
                </a:rPr>
                <a:t>±.25</a:t>
              </a:r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34" name="Rectangle 94"/>
            <p:cNvSpPr/>
            <p:nvPr/>
          </p:nvSpPr>
          <p:spPr>
            <a:xfrm>
              <a:off x="2677" y="2556"/>
              <a:ext cx="453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35" name="Rectangle 95"/>
            <p:cNvSpPr/>
            <p:nvPr/>
          </p:nvSpPr>
          <p:spPr>
            <a:xfrm>
              <a:off x="3137" y="2666"/>
              <a:ext cx="707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996600"/>
                  </a:solidFill>
                  <a:latin typeface="宋体" panose="02010600030101010101" pitchFamily="2" charset="-122"/>
                </a:rPr>
                <a:t>±.1</a:t>
              </a:r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36" name="Rectangle 96"/>
            <p:cNvSpPr/>
            <p:nvPr/>
          </p:nvSpPr>
          <p:spPr>
            <a:xfrm>
              <a:off x="3130" y="2556"/>
              <a:ext cx="401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37" name="Rectangle 97"/>
            <p:cNvSpPr/>
            <p:nvPr/>
          </p:nvSpPr>
          <p:spPr>
            <a:xfrm>
              <a:off x="3582" y="2556"/>
              <a:ext cx="283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1600" dirty="0">
                  <a:latin typeface="Times New Roman" panose="02020603050405020304" pitchFamily="18" charset="0"/>
                </a:rPr>
                <a:t> </a:t>
              </a:r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just"/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22738" name="Rectangle 98"/>
            <p:cNvSpPr/>
            <p:nvPr/>
          </p:nvSpPr>
          <p:spPr>
            <a:xfrm>
              <a:off x="3531" y="2556"/>
              <a:ext cx="38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39" name="Rectangle 99"/>
            <p:cNvSpPr/>
            <p:nvPr/>
          </p:nvSpPr>
          <p:spPr>
            <a:xfrm>
              <a:off x="3967" y="2556"/>
              <a:ext cx="291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1600" dirty="0">
                  <a:latin typeface="Times New Roman" panose="02020603050405020304" pitchFamily="18" charset="0"/>
                </a:rPr>
                <a:t> </a:t>
              </a:r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just"/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22740" name="Rectangle 100"/>
            <p:cNvSpPr/>
            <p:nvPr/>
          </p:nvSpPr>
          <p:spPr>
            <a:xfrm>
              <a:off x="3916" y="2556"/>
              <a:ext cx="393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41" name="Rectangle 101"/>
            <p:cNvSpPr/>
            <p:nvPr/>
          </p:nvSpPr>
          <p:spPr>
            <a:xfrm>
              <a:off x="4360" y="2556"/>
              <a:ext cx="305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1600" dirty="0">
                  <a:latin typeface="Times New Roman" panose="02020603050405020304" pitchFamily="18" charset="0"/>
                </a:rPr>
                <a:t> </a:t>
              </a:r>
              <a:endParaRPr lang="en-US" altLang="zh-CN" sz="1600" dirty="0">
                <a:latin typeface="Times New Roman" panose="02020603050405020304" pitchFamily="18" charset="0"/>
              </a:endParaRPr>
            </a:p>
            <a:p>
              <a:pPr algn="just"/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22742" name="Rectangle 102"/>
            <p:cNvSpPr/>
            <p:nvPr/>
          </p:nvSpPr>
          <p:spPr>
            <a:xfrm>
              <a:off x="4309" y="2556"/>
              <a:ext cx="407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43" name="Rectangle 103"/>
            <p:cNvSpPr/>
            <p:nvPr/>
          </p:nvSpPr>
          <p:spPr>
            <a:xfrm>
              <a:off x="4767" y="2666"/>
              <a:ext cx="369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996600"/>
                  </a:solidFill>
                  <a:latin typeface="宋体" panose="02010600030101010101" pitchFamily="2" charset="-122"/>
                </a:rPr>
                <a:t>±5</a:t>
              </a:r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44" name="Rectangle 104"/>
            <p:cNvSpPr/>
            <p:nvPr/>
          </p:nvSpPr>
          <p:spPr>
            <a:xfrm>
              <a:off x="4716" y="2556"/>
              <a:ext cx="40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45" name="Rectangle 105"/>
            <p:cNvSpPr/>
            <p:nvPr/>
          </p:nvSpPr>
          <p:spPr>
            <a:xfrm>
              <a:off x="5128" y="2666"/>
              <a:ext cx="588" cy="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b="1" dirty="0">
                  <a:solidFill>
                    <a:srgbClr val="996600"/>
                  </a:solidFill>
                  <a:latin typeface="宋体" panose="02010600030101010101" pitchFamily="2" charset="-122"/>
                </a:rPr>
                <a:t>±10</a:t>
              </a:r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  <a:p>
              <a:pPr algn="just"/>
              <a:endParaRPr lang="en-US" altLang="zh-CN" b="1" dirty="0">
                <a:solidFill>
                  <a:srgbClr val="99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746" name="Rectangle 106"/>
            <p:cNvSpPr/>
            <p:nvPr/>
          </p:nvSpPr>
          <p:spPr>
            <a:xfrm>
              <a:off x="5121" y="2556"/>
              <a:ext cx="395" cy="403"/>
            </a:xfrm>
            <a:prstGeom prst="rect">
              <a:avLst/>
            </a:prstGeom>
            <a:noFill/>
            <a:ln w="7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2747" name="Rectangle 107"/>
            <p:cNvSpPr/>
            <p:nvPr/>
          </p:nvSpPr>
          <p:spPr>
            <a:xfrm>
              <a:off x="240" y="1344"/>
              <a:ext cx="5280" cy="1618"/>
            </a:xfrm>
            <a:prstGeom prst="rect">
              <a:avLst/>
            </a:prstGeom>
            <a:noFill/>
            <a:ln w="11112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2532" name="Group 108"/>
          <p:cNvGrpSpPr/>
          <p:nvPr/>
        </p:nvGrpSpPr>
        <p:grpSpPr>
          <a:xfrm>
            <a:off x="228600" y="4708525"/>
            <a:ext cx="8915400" cy="1920875"/>
            <a:chOff x="144" y="2748"/>
            <a:chExt cx="5616" cy="1210"/>
          </a:xfrm>
        </p:grpSpPr>
        <p:grpSp>
          <p:nvGrpSpPr>
            <p:cNvPr id="22544" name="Group 109"/>
            <p:cNvGrpSpPr/>
            <p:nvPr/>
          </p:nvGrpSpPr>
          <p:grpSpPr>
            <a:xfrm>
              <a:off x="1200" y="2976"/>
              <a:ext cx="624" cy="144"/>
              <a:chOff x="3348" y="10260"/>
              <a:chExt cx="3020" cy="624"/>
            </a:xfrm>
          </p:grpSpPr>
          <p:sp>
            <p:nvSpPr>
              <p:cNvPr id="22634" name="AutoShape 110"/>
              <p:cNvSpPr/>
              <p:nvPr/>
            </p:nvSpPr>
            <p:spPr>
              <a:xfrm>
                <a:off x="3948" y="10260"/>
                <a:ext cx="18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35" name="AutoShape 111"/>
              <p:cNvSpPr/>
              <p:nvPr/>
            </p:nvSpPr>
            <p:spPr>
              <a:xfrm flipH="1">
                <a:off x="5676" y="10260"/>
                <a:ext cx="16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36" name="Rectangle 112"/>
              <p:cNvSpPr/>
              <p:nvPr/>
            </p:nvSpPr>
            <p:spPr>
              <a:xfrm>
                <a:off x="4136" y="10338"/>
                <a:ext cx="1540" cy="465"/>
              </a:xfrm>
              <a:prstGeom prst="rect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37" name="Line 113"/>
              <p:cNvSpPr/>
              <p:nvPr/>
            </p:nvSpPr>
            <p:spPr>
              <a:xfrm>
                <a:off x="4568" y="10338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38" name="Line 114"/>
              <p:cNvSpPr/>
              <p:nvPr/>
            </p:nvSpPr>
            <p:spPr>
              <a:xfrm>
                <a:off x="4828" y="10338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39" name="Line 115"/>
              <p:cNvSpPr/>
              <p:nvPr/>
            </p:nvSpPr>
            <p:spPr>
              <a:xfrm>
                <a:off x="5088" y="10338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40" name="Line 116"/>
              <p:cNvSpPr/>
              <p:nvPr/>
            </p:nvSpPr>
            <p:spPr>
              <a:xfrm>
                <a:off x="5448" y="10338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41" name="Line 117"/>
              <p:cNvSpPr/>
              <p:nvPr/>
            </p:nvSpPr>
            <p:spPr>
              <a:xfrm>
                <a:off x="4308" y="10338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42" name="Line 118"/>
              <p:cNvSpPr/>
              <p:nvPr/>
            </p:nvSpPr>
            <p:spPr>
              <a:xfrm>
                <a:off x="5808" y="10555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43" name="Line 119"/>
              <p:cNvSpPr/>
              <p:nvPr/>
            </p:nvSpPr>
            <p:spPr>
              <a:xfrm flipH="1">
                <a:off x="3348" y="10555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2545" name="Group 120"/>
            <p:cNvGrpSpPr/>
            <p:nvPr/>
          </p:nvGrpSpPr>
          <p:grpSpPr>
            <a:xfrm>
              <a:off x="3696" y="2965"/>
              <a:ext cx="624" cy="155"/>
              <a:chOff x="1512" y="12585"/>
              <a:chExt cx="3020" cy="624"/>
            </a:xfrm>
          </p:grpSpPr>
          <p:sp>
            <p:nvSpPr>
              <p:cNvPr id="22624" name="AutoShape 121"/>
              <p:cNvSpPr/>
              <p:nvPr/>
            </p:nvSpPr>
            <p:spPr>
              <a:xfrm>
                <a:off x="2112" y="12585"/>
                <a:ext cx="18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25" name="AutoShape 122"/>
              <p:cNvSpPr/>
              <p:nvPr/>
            </p:nvSpPr>
            <p:spPr>
              <a:xfrm flipH="1">
                <a:off x="3840" y="12585"/>
                <a:ext cx="16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26" name="Rectangle 123"/>
              <p:cNvSpPr/>
              <p:nvPr/>
            </p:nvSpPr>
            <p:spPr>
              <a:xfrm>
                <a:off x="2284" y="12669"/>
                <a:ext cx="1540" cy="465"/>
              </a:xfrm>
              <a:prstGeom prst="rect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27" name="Line 124"/>
              <p:cNvSpPr/>
              <p:nvPr/>
            </p:nvSpPr>
            <p:spPr>
              <a:xfrm>
                <a:off x="2732" y="12663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28" name="Line 125"/>
              <p:cNvSpPr/>
              <p:nvPr/>
            </p:nvSpPr>
            <p:spPr>
              <a:xfrm>
                <a:off x="2992" y="12663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29" name="Line 126"/>
              <p:cNvSpPr/>
              <p:nvPr/>
            </p:nvSpPr>
            <p:spPr>
              <a:xfrm>
                <a:off x="3252" y="12638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30" name="Line 127"/>
              <p:cNvSpPr/>
              <p:nvPr/>
            </p:nvSpPr>
            <p:spPr>
              <a:xfrm>
                <a:off x="3612" y="12663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31" name="Line 128"/>
              <p:cNvSpPr/>
              <p:nvPr/>
            </p:nvSpPr>
            <p:spPr>
              <a:xfrm>
                <a:off x="2472" y="12647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32" name="Line 129"/>
              <p:cNvSpPr/>
              <p:nvPr/>
            </p:nvSpPr>
            <p:spPr>
              <a:xfrm>
                <a:off x="3972" y="12880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33" name="Line 130"/>
              <p:cNvSpPr/>
              <p:nvPr/>
            </p:nvSpPr>
            <p:spPr>
              <a:xfrm flipH="1">
                <a:off x="1512" y="12880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2546" name="Group 131"/>
            <p:cNvGrpSpPr/>
            <p:nvPr/>
          </p:nvGrpSpPr>
          <p:grpSpPr>
            <a:xfrm>
              <a:off x="144" y="3552"/>
              <a:ext cx="672" cy="144"/>
              <a:chOff x="4808" y="12616"/>
              <a:chExt cx="3020" cy="624"/>
            </a:xfrm>
          </p:grpSpPr>
          <p:sp>
            <p:nvSpPr>
              <p:cNvPr id="22614" name="AutoShape 132"/>
              <p:cNvSpPr/>
              <p:nvPr/>
            </p:nvSpPr>
            <p:spPr>
              <a:xfrm>
                <a:off x="5408" y="12616"/>
                <a:ext cx="18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15" name="AutoShape 133"/>
              <p:cNvSpPr/>
              <p:nvPr/>
            </p:nvSpPr>
            <p:spPr>
              <a:xfrm flipH="1">
                <a:off x="7136" y="12616"/>
                <a:ext cx="16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16" name="Rectangle 134"/>
              <p:cNvSpPr/>
              <p:nvPr/>
            </p:nvSpPr>
            <p:spPr>
              <a:xfrm>
                <a:off x="5580" y="12700"/>
                <a:ext cx="1540" cy="465"/>
              </a:xfrm>
              <a:prstGeom prst="rect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17" name="Line 135"/>
              <p:cNvSpPr/>
              <p:nvPr/>
            </p:nvSpPr>
            <p:spPr>
              <a:xfrm>
                <a:off x="6028" y="12694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18" name="Line 136"/>
              <p:cNvSpPr/>
              <p:nvPr/>
            </p:nvSpPr>
            <p:spPr>
              <a:xfrm>
                <a:off x="6288" y="12694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19" name="Line 137"/>
              <p:cNvSpPr/>
              <p:nvPr/>
            </p:nvSpPr>
            <p:spPr>
              <a:xfrm>
                <a:off x="6548" y="12669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20" name="Line 138"/>
              <p:cNvSpPr/>
              <p:nvPr/>
            </p:nvSpPr>
            <p:spPr>
              <a:xfrm>
                <a:off x="6908" y="12694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21" name="Line 139"/>
              <p:cNvSpPr/>
              <p:nvPr/>
            </p:nvSpPr>
            <p:spPr>
              <a:xfrm>
                <a:off x="5768" y="12678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22" name="Line 140"/>
              <p:cNvSpPr/>
              <p:nvPr/>
            </p:nvSpPr>
            <p:spPr>
              <a:xfrm>
                <a:off x="7268" y="12911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23" name="Line 141"/>
              <p:cNvSpPr/>
              <p:nvPr/>
            </p:nvSpPr>
            <p:spPr>
              <a:xfrm flipH="1">
                <a:off x="4808" y="12911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2547" name="Group 142"/>
            <p:cNvGrpSpPr/>
            <p:nvPr/>
          </p:nvGrpSpPr>
          <p:grpSpPr>
            <a:xfrm>
              <a:off x="912" y="3552"/>
              <a:ext cx="672" cy="144"/>
              <a:chOff x="8344" y="12616"/>
              <a:chExt cx="3020" cy="624"/>
            </a:xfrm>
          </p:grpSpPr>
          <p:sp>
            <p:nvSpPr>
              <p:cNvPr id="22604" name="AutoShape 143"/>
              <p:cNvSpPr/>
              <p:nvPr/>
            </p:nvSpPr>
            <p:spPr>
              <a:xfrm>
                <a:off x="8944" y="12616"/>
                <a:ext cx="18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05" name="AutoShape 144"/>
              <p:cNvSpPr/>
              <p:nvPr/>
            </p:nvSpPr>
            <p:spPr>
              <a:xfrm flipH="1">
                <a:off x="10672" y="12616"/>
                <a:ext cx="16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06" name="Rectangle 145"/>
              <p:cNvSpPr/>
              <p:nvPr/>
            </p:nvSpPr>
            <p:spPr>
              <a:xfrm>
                <a:off x="9116" y="12700"/>
                <a:ext cx="1540" cy="465"/>
              </a:xfrm>
              <a:prstGeom prst="rect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07" name="Line 146"/>
              <p:cNvSpPr/>
              <p:nvPr/>
            </p:nvSpPr>
            <p:spPr>
              <a:xfrm>
                <a:off x="9564" y="12694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08" name="Line 147"/>
              <p:cNvSpPr/>
              <p:nvPr/>
            </p:nvSpPr>
            <p:spPr>
              <a:xfrm>
                <a:off x="9824" y="12694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09" name="Line 148"/>
              <p:cNvSpPr/>
              <p:nvPr/>
            </p:nvSpPr>
            <p:spPr>
              <a:xfrm>
                <a:off x="10084" y="12669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10" name="Line 149"/>
              <p:cNvSpPr/>
              <p:nvPr/>
            </p:nvSpPr>
            <p:spPr>
              <a:xfrm>
                <a:off x="10444" y="12694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11" name="Line 150"/>
              <p:cNvSpPr/>
              <p:nvPr/>
            </p:nvSpPr>
            <p:spPr>
              <a:xfrm>
                <a:off x="9304" y="12678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12" name="Line 151"/>
              <p:cNvSpPr/>
              <p:nvPr/>
            </p:nvSpPr>
            <p:spPr>
              <a:xfrm>
                <a:off x="10804" y="12911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13" name="Line 152"/>
              <p:cNvSpPr/>
              <p:nvPr/>
            </p:nvSpPr>
            <p:spPr>
              <a:xfrm flipH="1">
                <a:off x="8344" y="12911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2548" name="Group 153"/>
            <p:cNvGrpSpPr/>
            <p:nvPr/>
          </p:nvGrpSpPr>
          <p:grpSpPr>
            <a:xfrm>
              <a:off x="1776" y="3548"/>
              <a:ext cx="624" cy="144"/>
              <a:chOff x="10424" y="12585"/>
              <a:chExt cx="3020" cy="624"/>
            </a:xfrm>
          </p:grpSpPr>
          <p:sp>
            <p:nvSpPr>
              <p:cNvPr id="22594" name="AutoShape 154"/>
              <p:cNvSpPr/>
              <p:nvPr/>
            </p:nvSpPr>
            <p:spPr>
              <a:xfrm>
                <a:off x="11024" y="12585"/>
                <a:ext cx="18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95" name="AutoShape 155"/>
              <p:cNvSpPr/>
              <p:nvPr/>
            </p:nvSpPr>
            <p:spPr>
              <a:xfrm flipH="1">
                <a:off x="12752" y="12585"/>
                <a:ext cx="16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96" name="Rectangle 156"/>
              <p:cNvSpPr/>
              <p:nvPr/>
            </p:nvSpPr>
            <p:spPr>
              <a:xfrm>
                <a:off x="11196" y="12669"/>
                <a:ext cx="1540" cy="465"/>
              </a:xfrm>
              <a:prstGeom prst="rect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97" name="Line 157"/>
              <p:cNvSpPr/>
              <p:nvPr/>
            </p:nvSpPr>
            <p:spPr>
              <a:xfrm>
                <a:off x="11644" y="12663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98" name="Line 158"/>
              <p:cNvSpPr/>
              <p:nvPr/>
            </p:nvSpPr>
            <p:spPr>
              <a:xfrm>
                <a:off x="11904" y="12663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99" name="Line 159"/>
              <p:cNvSpPr/>
              <p:nvPr/>
            </p:nvSpPr>
            <p:spPr>
              <a:xfrm>
                <a:off x="12164" y="12638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00" name="Line 160"/>
              <p:cNvSpPr/>
              <p:nvPr/>
            </p:nvSpPr>
            <p:spPr>
              <a:xfrm>
                <a:off x="12524" y="12663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01" name="Line 161"/>
              <p:cNvSpPr/>
              <p:nvPr/>
            </p:nvSpPr>
            <p:spPr>
              <a:xfrm>
                <a:off x="11384" y="12647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02" name="Line 162"/>
              <p:cNvSpPr/>
              <p:nvPr/>
            </p:nvSpPr>
            <p:spPr>
              <a:xfrm>
                <a:off x="12884" y="12880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603" name="Line 163"/>
              <p:cNvSpPr/>
              <p:nvPr/>
            </p:nvSpPr>
            <p:spPr>
              <a:xfrm flipH="1">
                <a:off x="10424" y="12880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2549" name="Group 164"/>
            <p:cNvGrpSpPr/>
            <p:nvPr/>
          </p:nvGrpSpPr>
          <p:grpSpPr>
            <a:xfrm>
              <a:off x="4147" y="3544"/>
              <a:ext cx="653" cy="152"/>
              <a:chOff x="19080" y="12492"/>
              <a:chExt cx="3020" cy="624"/>
            </a:xfrm>
          </p:grpSpPr>
          <p:sp>
            <p:nvSpPr>
              <p:cNvPr id="22584" name="AutoShape 165"/>
              <p:cNvSpPr/>
              <p:nvPr/>
            </p:nvSpPr>
            <p:spPr>
              <a:xfrm>
                <a:off x="19680" y="12492"/>
                <a:ext cx="18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85" name="AutoShape 166"/>
              <p:cNvSpPr/>
              <p:nvPr/>
            </p:nvSpPr>
            <p:spPr>
              <a:xfrm flipH="1">
                <a:off x="21408" y="12492"/>
                <a:ext cx="16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86" name="Rectangle 167"/>
              <p:cNvSpPr/>
              <p:nvPr/>
            </p:nvSpPr>
            <p:spPr>
              <a:xfrm>
                <a:off x="19868" y="12554"/>
                <a:ext cx="1540" cy="465"/>
              </a:xfrm>
              <a:prstGeom prst="rect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87" name="Line 168"/>
              <p:cNvSpPr/>
              <p:nvPr/>
            </p:nvSpPr>
            <p:spPr>
              <a:xfrm>
                <a:off x="20300" y="12570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88" name="Line 169"/>
              <p:cNvSpPr/>
              <p:nvPr/>
            </p:nvSpPr>
            <p:spPr>
              <a:xfrm>
                <a:off x="20560" y="12570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89" name="Line 170"/>
              <p:cNvSpPr/>
              <p:nvPr/>
            </p:nvSpPr>
            <p:spPr>
              <a:xfrm>
                <a:off x="20820" y="12545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90" name="Line 171"/>
              <p:cNvSpPr/>
              <p:nvPr/>
            </p:nvSpPr>
            <p:spPr>
              <a:xfrm>
                <a:off x="21180" y="12570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91" name="Line 172"/>
              <p:cNvSpPr/>
              <p:nvPr/>
            </p:nvSpPr>
            <p:spPr>
              <a:xfrm>
                <a:off x="20040" y="12554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92" name="Line 173"/>
              <p:cNvSpPr/>
              <p:nvPr/>
            </p:nvSpPr>
            <p:spPr>
              <a:xfrm>
                <a:off x="21540" y="12787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93" name="Line 174"/>
              <p:cNvSpPr/>
              <p:nvPr/>
            </p:nvSpPr>
            <p:spPr>
              <a:xfrm flipH="1">
                <a:off x="19080" y="12787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2550" name="Group 175"/>
            <p:cNvGrpSpPr/>
            <p:nvPr/>
          </p:nvGrpSpPr>
          <p:grpSpPr>
            <a:xfrm>
              <a:off x="3379" y="3533"/>
              <a:ext cx="653" cy="174"/>
              <a:chOff x="15544" y="12523"/>
              <a:chExt cx="3020" cy="624"/>
            </a:xfrm>
          </p:grpSpPr>
          <p:sp>
            <p:nvSpPr>
              <p:cNvPr id="22574" name="AutoShape 176"/>
              <p:cNvSpPr/>
              <p:nvPr/>
            </p:nvSpPr>
            <p:spPr>
              <a:xfrm>
                <a:off x="16144" y="12523"/>
                <a:ext cx="18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75" name="AutoShape 177"/>
              <p:cNvSpPr/>
              <p:nvPr/>
            </p:nvSpPr>
            <p:spPr>
              <a:xfrm flipH="1">
                <a:off x="17872" y="12523"/>
                <a:ext cx="16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76" name="Rectangle 178"/>
              <p:cNvSpPr/>
              <p:nvPr/>
            </p:nvSpPr>
            <p:spPr>
              <a:xfrm>
                <a:off x="16316" y="12607"/>
                <a:ext cx="1540" cy="465"/>
              </a:xfrm>
              <a:prstGeom prst="rect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77" name="Line 179"/>
              <p:cNvSpPr/>
              <p:nvPr/>
            </p:nvSpPr>
            <p:spPr>
              <a:xfrm>
                <a:off x="16764" y="12601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78" name="Line 180"/>
              <p:cNvSpPr/>
              <p:nvPr/>
            </p:nvSpPr>
            <p:spPr>
              <a:xfrm>
                <a:off x="17024" y="12601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79" name="Line 181"/>
              <p:cNvSpPr/>
              <p:nvPr/>
            </p:nvSpPr>
            <p:spPr>
              <a:xfrm>
                <a:off x="17284" y="12576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80" name="Line 182"/>
              <p:cNvSpPr/>
              <p:nvPr/>
            </p:nvSpPr>
            <p:spPr>
              <a:xfrm>
                <a:off x="17644" y="12601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81" name="Line 183"/>
              <p:cNvSpPr/>
              <p:nvPr/>
            </p:nvSpPr>
            <p:spPr>
              <a:xfrm>
                <a:off x="16504" y="12585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82" name="Line 184"/>
              <p:cNvSpPr/>
              <p:nvPr/>
            </p:nvSpPr>
            <p:spPr>
              <a:xfrm>
                <a:off x="18004" y="12818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83" name="Line 185"/>
              <p:cNvSpPr/>
              <p:nvPr/>
            </p:nvSpPr>
            <p:spPr>
              <a:xfrm flipH="1">
                <a:off x="15544" y="12818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2551" name="Group 186"/>
            <p:cNvGrpSpPr/>
            <p:nvPr/>
          </p:nvGrpSpPr>
          <p:grpSpPr>
            <a:xfrm>
              <a:off x="2585" y="3530"/>
              <a:ext cx="631" cy="177"/>
              <a:chOff x="13528" y="12585"/>
              <a:chExt cx="3020" cy="624"/>
            </a:xfrm>
          </p:grpSpPr>
          <p:sp>
            <p:nvSpPr>
              <p:cNvPr id="22564" name="AutoShape 187"/>
              <p:cNvSpPr/>
              <p:nvPr/>
            </p:nvSpPr>
            <p:spPr>
              <a:xfrm>
                <a:off x="14128" y="12585"/>
                <a:ext cx="18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65" name="AutoShape 188"/>
              <p:cNvSpPr/>
              <p:nvPr/>
            </p:nvSpPr>
            <p:spPr>
              <a:xfrm flipH="1">
                <a:off x="15856" y="12585"/>
                <a:ext cx="16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66" name="Rectangle 189"/>
              <p:cNvSpPr/>
              <p:nvPr/>
            </p:nvSpPr>
            <p:spPr>
              <a:xfrm>
                <a:off x="14300" y="12669"/>
                <a:ext cx="1540" cy="465"/>
              </a:xfrm>
              <a:prstGeom prst="rect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67" name="Line 190"/>
              <p:cNvSpPr/>
              <p:nvPr/>
            </p:nvSpPr>
            <p:spPr>
              <a:xfrm>
                <a:off x="14748" y="12663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68" name="Line 191"/>
              <p:cNvSpPr/>
              <p:nvPr/>
            </p:nvSpPr>
            <p:spPr>
              <a:xfrm>
                <a:off x="15008" y="12663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69" name="Line 192"/>
              <p:cNvSpPr/>
              <p:nvPr/>
            </p:nvSpPr>
            <p:spPr>
              <a:xfrm>
                <a:off x="15268" y="12638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70" name="Line 193"/>
              <p:cNvSpPr/>
              <p:nvPr/>
            </p:nvSpPr>
            <p:spPr>
              <a:xfrm>
                <a:off x="15628" y="12663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71" name="Line 194"/>
              <p:cNvSpPr/>
              <p:nvPr/>
            </p:nvSpPr>
            <p:spPr>
              <a:xfrm>
                <a:off x="14488" y="12647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3399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72" name="Line 195"/>
              <p:cNvSpPr/>
              <p:nvPr/>
            </p:nvSpPr>
            <p:spPr>
              <a:xfrm>
                <a:off x="15988" y="12880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73" name="Line 196"/>
              <p:cNvSpPr/>
              <p:nvPr/>
            </p:nvSpPr>
            <p:spPr>
              <a:xfrm flipH="1">
                <a:off x="13528" y="12880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2552" name="Group 197"/>
            <p:cNvGrpSpPr/>
            <p:nvPr/>
          </p:nvGrpSpPr>
          <p:grpSpPr>
            <a:xfrm>
              <a:off x="4896" y="3552"/>
              <a:ext cx="672" cy="144"/>
              <a:chOff x="19752" y="12616"/>
              <a:chExt cx="3020" cy="624"/>
            </a:xfrm>
          </p:grpSpPr>
          <p:sp>
            <p:nvSpPr>
              <p:cNvPr id="22554" name="AutoShape 198"/>
              <p:cNvSpPr/>
              <p:nvPr/>
            </p:nvSpPr>
            <p:spPr>
              <a:xfrm>
                <a:off x="20352" y="12616"/>
                <a:ext cx="18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55" name="AutoShape 199"/>
              <p:cNvSpPr/>
              <p:nvPr/>
            </p:nvSpPr>
            <p:spPr>
              <a:xfrm flipH="1">
                <a:off x="22080" y="12616"/>
                <a:ext cx="160" cy="624"/>
              </a:xfrm>
              <a:prstGeom prst="flowChartAlternateProcess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56" name="Rectangle 200"/>
              <p:cNvSpPr/>
              <p:nvPr/>
            </p:nvSpPr>
            <p:spPr>
              <a:xfrm>
                <a:off x="20524" y="12700"/>
                <a:ext cx="1540" cy="465"/>
              </a:xfrm>
              <a:prstGeom prst="rect">
                <a:avLst/>
              </a:prstGeom>
              <a:solidFill>
                <a:srgbClr val="00CCFF"/>
              </a:solidFill>
              <a:ln w="2857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557" name="Line 201"/>
              <p:cNvSpPr/>
              <p:nvPr/>
            </p:nvSpPr>
            <p:spPr>
              <a:xfrm>
                <a:off x="20972" y="12694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58" name="Line 202"/>
              <p:cNvSpPr/>
              <p:nvPr/>
            </p:nvSpPr>
            <p:spPr>
              <a:xfrm>
                <a:off x="21232" y="12694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59" name="Line 203"/>
              <p:cNvSpPr/>
              <p:nvPr/>
            </p:nvSpPr>
            <p:spPr>
              <a:xfrm>
                <a:off x="21492" y="12678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60" name="Line 204"/>
              <p:cNvSpPr/>
              <p:nvPr/>
            </p:nvSpPr>
            <p:spPr>
              <a:xfrm>
                <a:off x="21852" y="12694"/>
                <a:ext cx="0" cy="465"/>
              </a:xfrm>
              <a:prstGeom prst="line">
                <a:avLst/>
              </a:prstGeom>
              <a:ln w="38100" cap="flat" cmpd="sng">
                <a:solidFill>
                  <a:srgbClr val="99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61" name="Line 205"/>
              <p:cNvSpPr/>
              <p:nvPr/>
            </p:nvSpPr>
            <p:spPr>
              <a:xfrm>
                <a:off x="20712" y="12678"/>
                <a:ext cx="0" cy="496"/>
              </a:xfrm>
              <a:prstGeom prst="line">
                <a:avLst/>
              </a:prstGeom>
              <a:ln w="38100" cap="flat" cmpd="sng">
                <a:solidFill>
                  <a:srgbClr val="3399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62" name="Line 206"/>
              <p:cNvSpPr/>
              <p:nvPr/>
            </p:nvSpPr>
            <p:spPr>
              <a:xfrm>
                <a:off x="22212" y="12911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563" name="Line 207"/>
              <p:cNvSpPr/>
              <p:nvPr/>
            </p:nvSpPr>
            <p:spPr>
              <a:xfrm flipH="1">
                <a:off x="19752" y="12911"/>
                <a:ext cx="560" cy="0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2553" name="Text Box 208"/>
            <p:cNvSpPr txBox="1"/>
            <p:nvPr/>
          </p:nvSpPr>
          <p:spPr>
            <a:xfrm>
              <a:off x="192" y="2748"/>
              <a:ext cx="5568" cy="12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sz="2000" b="1" baseline="30000" dirty="0">
                  <a:latin typeface="Times New Roman" panose="02020603050405020304" pitchFamily="18" charset="0"/>
                </a:rPr>
                <a:t> 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zh-CN" altLang="en-US" sz="2000" b="1" dirty="0">
                  <a:latin typeface="Times New Roman" panose="02020603050405020304" pitchFamily="18" charset="0"/>
                </a:rPr>
                <a:t>如：</a:t>
              </a:r>
              <a:endParaRPr lang="zh-CN" altLang="en-US" sz="2000" b="1" dirty="0"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zh-CN" altLang="en-US" sz="2000" b="1" dirty="0">
                  <a:latin typeface="Times New Roman" panose="02020603050405020304" pitchFamily="18" charset="0"/>
                </a:rPr>
                <a:t>阻值：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300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×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10</a:t>
              </a:r>
              <a:r>
                <a:rPr lang="en-US" altLang="zh-CN" sz="2000" b="1" baseline="30000" dirty="0">
                  <a:latin typeface="Times New Roman" panose="02020603050405020304" pitchFamily="18" charset="0"/>
                </a:rPr>
                <a:t>0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=300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Ω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 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误差：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±1%     </a:t>
              </a:r>
              <a:r>
                <a:rPr lang="zh-CN" altLang="en-US" sz="2000" b="1" dirty="0">
                  <a:latin typeface="宋体" panose="02010600030101010101" pitchFamily="2" charset="-122"/>
                </a:rPr>
                <a:t>阻值：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100×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10</a:t>
              </a:r>
              <a:r>
                <a:rPr lang="en-US" altLang="zh-CN" sz="2000" b="1" baseline="30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=1 k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Ω  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误差：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±1%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zh-CN" sz="2000" b="1" dirty="0">
                  <a:latin typeface="宋体" panose="02010600030101010101" pitchFamily="2" charset="-122"/>
                </a:rPr>
                <a:t>	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zh-CN" sz="2000" b="1" dirty="0">
                  <a:latin typeface="Times New Roman" panose="02020603050405020304" pitchFamily="18" charset="0"/>
                </a:rPr>
                <a:t> 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zh-CN" sz="2000" b="1" dirty="0">
                  <a:latin typeface="Times New Roman" panose="02020603050405020304" pitchFamily="18" charset="0"/>
                </a:rPr>
                <a:t>  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2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 k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Ω    3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 k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Ω     3.9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 k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Ω    5.1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Ω    9.1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 k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Ω   20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 k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Ω    51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 k</a:t>
              </a:r>
              <a:r>
                <a:rPr lang="en-US" altLang="zh-CN" sz="2000" b="1" dirty="0">
                  <a:latin typeface="宋体" panose="02010600030101010101" pitchFamily="2" charset="-122"/>
                </a:rPr>
                <a:t>Ω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2533" name="Text Box 209"/>
          <p:cNvSpPr txBox="1"/>
          <p:nvPr/>
        </p:nvSpPr>
        <p:spPr>
          <a:xfrm>
            <a:off x="395288" y="153988"/>
            <a:ext cx="5410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色环电阻阻值及误差表示</a:t>
            </a:r>
            <a:endParaRPr lang="zh-CN" altLang="en-US" sz="28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4" name="AutoShape 210"/>
          <p:cNvSpPr/>
          <p:nvPr/>
        </p:nvSpPr>
        <p:spPr>
          <a:xfrm>
            <a:off x="8839200" y="6553200"/>
            <a:ext cx="304800" cy="304800"/>
          </a:xfrm>
          <a:prstGeom prst="actionButtonReturn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2535" name="圆角矩形 210"/>
          <p:cNvSpPr/>
          <p:nvPr/>
        </p:nvSpPr>
        <p:spPr>
          <a:xfrm>
            <a:off x="3282950" y="5029200"/>
            <a:ext cx="46038" cy="266700"/>
          </a:xfrm>
          <a:prstGeom prst="roundRect">
            <a:avLst>
              <a:gd name="adj" fmla="val 16667"/>
            </a:avLst>
          </a:prstGeom>
          <a:solidFill>
            <a:srgbClr val="13CADD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2536" name="矩形 211"/>
          <p:cNvSpPr/>
          <p:nvPr/>
        </p:nvSpPr>
        <p:spPr>
          <a:xfrm>
            <a:off x="3327400" y="5073650"/>
            <a:ext cx="622300" cy="177800"/>
          </a:xfrm>
          <a:prstGeom prst="rect">
            <a:avLst/>
          </a:prstGeom>
          <a:solidFill>
            <a:srgbClr val="13CADD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2537" name="圆角矩形 212"/>
          <p:cNvSpPr/>
          <p:nvPr/>
        </p:nvSpPr>
        <p:spPr>
          <a:xfrm>
            <a:off x="3948113" y="5029200"/>
            <a:ext cx="46037" cy="2667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22538" name="直接连接符 214"/>
          <p:cNvCxnSpPr>
            <a:stCxn id="22537" idx="3"/>
          </p:cNvCxnSpPr>
          <p:nvPr/>
        </p:nvCxnSpPr>
        <p:spPr>
          <a:xfrm>
            <a:off x="3994150" y="5162550"/>
            <a:ext cx="133350" cy="1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2539" name="直接连接符 215"/>
          <p:cNvCxnSpPr>
            <a:stCxn id="22537" idx="3"/>
          </p:cNvCxnSpPr>
          <p:nvPr/>
        </p:nvCxnSpPr>
        <p:spPr>
          <a:xfrm>
            <a:off x="3149600" y="5162550"/>
            <a:ext cx="133350" cy="1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2540" name="直接连接符 217"/>
          <p:cNvCxnSpPr>
            <a:stCxn id="22537" idx="3"/>
          </p:cNvCxnSpPr>
          <p:nvPr/>
        </p:nvCxnSpPr>
        <p:spPr>
          <a:xfrm rot="5400000">
            <a:off x="3325813" y="5159375"/>
            <a:ext cx="177800" cy="1588"/>
          </a:xfrm>
          <a:prstGeom prst="line">
            <a:avLst/>
          </a:prstGeom>
          <a:ln w="28575" cap="flat" cmpd="sng">
            <a:solidFill>
              <a:srgbClr val="CC66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2541" name="直接连接符 218"/>
          <p:cNvCxnSpPr>
            <a:stCxn id="22537" idx="3"/>
          </p:cNvCxnSpPr>
          <p:nvPr/>
        </p:nvCxnSpPr>
        <p:spPr>
          <a:xfrm rot="5400000">
            <a:off x="3427413" y="5160963"/>
            <a:ext cx="177800" cy="0"/>
          </a:xfrm>
          <a:prstGeom prst="line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2542" name="直接连接符 219"/>
          <p:cNvCxnSpPr>
            <a:stCxn id="22537" idx="3"/>
          </p:cNvCxnSpPr>
          <p:nvPr/>
        </p:nvCxnSpPr>
        <p:spPr>
          <a:xfrm rot="5400000">
            <a:off x="3538538" y="5160963"/>
            <a:ext cx="177800" cy="0"/>
          </a:xfrm>
          <a:prstGeom prst="line">
            <a:avLst/>
          </a:prstGeom>
          <a:ln w="28575" cap="flat" cmpd="sng">
            <a:solidFill>
              <a:srgbClr val="CC33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2543" name="直接连接符 220"/>
          <p:cNvCxnSpPr>
            <a:stCxn id="22537" idx="3"/>
          </p:cNvCxnSpPr>
          <p:nvPr/>
        </p:nvCxnSpPr>
        <p:spPr>
          <a:xfrm rot="5400000">
            <a:off x="3681413" y="5160963"/>
            <a:ext cx="177800" cy="0"/>
          </a:xfrm>
          <a:prstGeom prst="line">
            <a:avLst/>
          </a:prstGeom>
          <a:ln w="28575" cap="flat" cmpd="sng">
            <a:solidFill>
              <a:srgbClr val="FF9933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实验仪器</a:t>
            </a:r>
            <a:endParaRPr lang="zh-CN" altLang="en-US" sz="32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512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hlinkClick r:id="rId1" action="ppaction://hlinkpres?slideindex=1&amp;slidetitle="/>
              </a:rPr>
              <a:t>1.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hlinkClick r:id="rId1" action="ppaction://hlinkpres?slideindex=1&amp;slidetitle="/>
              </a:rPr>
              <a:t>电子实验箱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  <a:hlinkClick r:id="rId1" action="ppaction://hlinkpres?slideindex=1&amp;slidetitle="/>
            </a:endParaRPr>
          </a:p>
          <a:p>
            <a:pPr eaLnBrk="1" hangingPunct="1">
              <a:buNone/>
            </a:pP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hlinkClick r:id="rId1" action="ppaction://hlinkpres?slideindex=1&amp;slidetitle="/>
              </a:rPr>
              <a:t>2.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hlinkClick r:id="rId1" action="ppaction://hlinkpres?slideindex=1&amp;slidetitle="/>
              </a:rPr>
              <a:t>万用表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  <a:hlinkClick r:id="rId1" action="ppaction://hlinkpres?slideindex=1&amp;slidetitle="/>
            </a:endParaRPr>
          </a:p>
          <a:p>
            <a:pPr eaLnBrk="1" hangingPunct="1">
              <a:buNone/>
            </a:pP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  <a:hlinkClick r:id="rId1" action="ppaction://hlinkpres?slideindex=1&amp;slidetitle="/>
              </a:rPr>
              <a:t>3.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hlinkClick r:id="rId1" action="ppaction://hlinkpres?slideindex=1&amp;slidetitle="/>
              </a:rPr>
              <a:t>双踪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  <a:hlinkClick r:id="rId1" action="ppaction://hlinkpres?slideindex=1&amp;slidetitle="/>
              </a:rPr>
              <a:t>示波器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  <a:hlinkClick r:id="rId1" action="ppaction://hlinkpres?slideindex=1&amp;slidetitle=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51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Rectangle 2"/>
          <p:cNvSpPr>
            <a:spLocks noGrp="1"/>
          </p:cNvSpPr>
          <p:nvPr>
            <p:ph type="title"/>
          </p:nvPr>
        </p:nvSpPr>
        <p:spPr bwMode="auto">
          <a:effectLst/>
          <a:sp3d prstMaterial="plastic"/>
        </p:spPr>
        <p:txBody>
          <a:bodyPr vert="horz" wrap="square" lIns="91440" tIns="45720" rIns="91440" bIns="45720" numCol="1" anchor="b" anchorCtr="0" compatLnSpc="1">
            <a:scene3d>
              <a:camera prst="orthographicFront"/>
              <a:lightRig rig="threePt" dir="t"/>
            </a:scene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楷体_GB2312" pitchFamily="49" charset="-122"/>
                <a:cs typeface="+mj-cs"/>
              </a:rPr>
              <a:t>万用表</a:t>
            </a:r>
            <a:endParaRPr kumimoji="0" lang="zh-CN" altLang="en-US" sz="3200" b="1" i="0" u="none" strike="noStrike" kern="0" cap="none" spc="0" normalizeH="0" baseline="0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+mj-lt"/>
              <a:ea typeface="楷体_GB2312" pitchFamily="49" charset="-122"/>
              <a:cs typeface="+mj-cs"/>
            </a:endParaRPr>
          </a:p>
        </p:txBody>
      </p:sp>
      <p:pic>
        <p:nvPicPr>
          <p:cNvPr id="24579" name="图片 4" descr="微信图片_20210305122532"/>
          <p:cNvPicPr>
            <a:picLocks noChangeAspect="1"/>
          </p:cNvPicPr>
          <p:nvPr/>
        </p:nvPicPr>
        <p:blipFill>
          <a:blip r:embed="rId1"/>
          <a:srcRect l="19931" t="28998" r="1320" b="27138"/>
          <a:stretch>
            <a:fillRect/>
          </a:stretch>
        </p:blipFill>
        <p:spPr>
          <a:xfrm>
            <a:off x="614363" y="768350"/>
            <a:ext cx="7921625" cy="3308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8" name="Text Box 4"/>
          <p:cNvSpPr txBox="1"/>
          <p:nvPr/>
        </p:nvSpPr>
        <p:spPr>
          <a:xfrm>
            <a:off x="401638" y="4652963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▲</a:t>
            </a:r>
            <a:r>
              <a:rPr lang="zh-CN" altLang="en-US" sz="2400" b="1" dirty="0">
                <a:solidFill>
                  <a:srgbClr val="003399"/>
                </a:solidFill>
                <a:latin typeface="宋体" panose="02010600030101010101" pitchFamily="2" charset="-122"/>
              </a:rPr>
              <a:t>电压档、电流档、欧姆档的使用方法</a:t>
            </a:r>
            <a:endParaRPr lang="zh-CN" altLang="en-US" sz="2400" b="1" dirty="0">
              <a:solidFill>
                <a:srgbClr val="003399"/>
              </a:solidFill>
              <a:latin typeface="宋体" panose="02010600030101010101" pitchFamily="2" charset="-122"/>
            </a:endParaRPr>
          </a:p>
        </p:txBody>
      </p:sp>
      <p:sp>
        <p:nvSpPr>
          <p:cNvPr id="67589" name="Text Box 5"/>
          <p:cNvSpPr txBox="1"/>
          <p:nvPr/>
        </p:nvSpPr>
        <p:spPr>
          <a:xfrm>
            <a:off x="401638" y="5059363"/>
            <a:ext cx="6172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▲</a:t>
            </a:r>
            <a:r>
              <a:rPr lang="zh-CN" altLang="en-US" sz="2400" b="1" dirty="0">
                <a:solidFill>
                  <a:srgbClr val="003399"/>
                </a:solidFill>
                <a:latin typeface="宋体" panose="02010600030101010101" pitchFamily="2" charset="-122"/>
              </a:rPr>
              <a:t>操作的原则：先选档，再选量程。</a:t>
            </a:r>
            <a:endParaRPr lang="zh-CN" altLang="en-US" sz="2400" b="1" dirty="0">
              <a:solidFill>
                <a:srgbClr val="003399"/>
              </a:solidFill>
              <a:latin typeface="宋体" panose="02010600030101010101" pitchFamily="2" charset="-122"/>
            </a:endParaRPr>
          </a:p>
        </p:txBody>
      </p:sp>
      <p:sp>
        <p:nvSpPr>
          <p:cNvPr id="67590" name="Text Box 6"/>
          <p:cNvSpPr txBox="1"/>
          <p:nvPr/>
        </p:nvSpPr>
        <p:spPr>
          <a:xfrm>
            <a:off x="706438" y="5492750"/>
            <a:ext cx="5715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静态工作点测量选直流电压档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7591" name="Text Box 7"/>
          <p:cNvSpPr txBox="1"/>
          <p:nvPr/>
        </p:nvSpPr>
        <p:spPr>
          <a:xfrm>
            <a:off x="395288" y="5846763"/>
            <a:ext cx="8748712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▲</a:t>
            </a:r>
            <a:r>
              <a:rPr lang="zh-CN" altLang="en-US" sz="2400" b="1" dirty="0">
                <a:solidFill>
                  <a:srgbClr val="003399"/>
                </a:solidFill>
                <a:latin typeface="宋体" panose="02010600030101010101" pitchFamily="2" charset="-122"/>
              </a:rPr>
              <a:t>表笔的使用原则：</a:t>
            </a:r>
            <a:endParaRPr lang="zh-CN" altLang="en-US" sz="2400" b="1" dirty="0">
              <a:solidFill>
                <a:srgbClr val="003399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003399"/>
                </a:solidFill>
                <a:latin typeface="宋体" panose="02010600030101010101" pitchFamily="2" charset="-122"/>
              </a:rPr>
              <a:t>  测量电压（交、直流）时，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黑笔</a:t>
            </a:r>
            <a:r>
              <a:rPr lang="zh-CN" altLang="en-US" sz="2400" b="1" dirty="0">
                <a:solidFill>
                  <a:srgbClr val="003399"/>
                </a:solidFill>
                <a:latin typeface="宋体" panose="02010600030101010101" pitchFamily="2" charset="-122"/>
              </a:rPr>
              <a:t>总是接负极、地或低电位端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08025" y="3554413"/>
            <a:ext cx="1560513" cy="962025"/>
            <a:chOff x="533" y="2739"/>
            <a:chExt cx="906" cy="606"/>
          </a:xfrm>
        </p:grpSpPr>
        <p:sp>
          <p:nvSpPr>
            <p:cNvPr id="24592" name="Text Box 10"/>
            <p:cNvSpPr txBox="1"/>
            <p:nvPr/>
          </p:nvSpPr>
          <p:spPr>
            <a:xfrm>
              <a:off x="533" y="3055"/>
              <a:ext cx="906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4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电源开关</a:t>
              </a:r>
              <a:endPara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93" name="Line 11"/>
            <p:cNvSpPr/>
            <p:nvPr/>
          </p:nvSpPr>
          <p:spPr>
            <a:xfrm flipH="1" flipV="1">
              <a:off x="912" y="2739"/>
              <a:ext cx="13" cy="328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4" name="Group 12"/>
          <p:cNvGrpSpPr/>
          <p:nvPr/>
        </p:nvGrpSpPr>
        <p:grpSpPr>
          <a:xfrm>
            <a:off x="1947863" y="3687763"/>
            <a:ext cx="2051050" cy="835025"/>
            <a:chOff x="1777" y="3024"/>
            <a:chExt cx="1392" cy="420"/>
          </a:xfrm>
        </p:grpSpPr>
        <p:sp>
          <p:nvSpPr>
            <p:cNvPr id="24590" name="AutoShape 13"/>
            <p:cNvSpPr/>
            <p:nvPr/>
          </p:nvSpPr>
          <p:spPr>
            <a:xfrm rot="-5400000">
              <a:off x="2401" y="2400"/>
              <a:ext cx="144" cy="1392"/>
            </a:xfrm>
            <a:prstGeom prst="leftBrace">
              <a:avLst>
                <a:gd name="adj1" fmla="val 79929"/>
                <a:gd name="adj2" fmla="val 50000"/>
              </a:avLst>
            </a:pr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>
                <a:lnSpc>
                  <a:spcPct val="110000"/>
                </a:lnSpc>
                <a:spcBef>
                  <a:spcPct val="15000"/>
                </a:spcBef>
                <a:spcAft>
                  <a:spcPct val="15000"/>
                </a:spcAft>
              </a:pPr>
              <a:endParaRPr lang="zh-CN" altLang="en-US" dirty="0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24591" name="Text Box 14"/>
            <p:cNvSpPr txBox="1"/>
            <p:nvPr/>
          </p:nvSpPr>
          <p:spPr>
            <a:xfrm>
              <a:off x="2043" y="3213"/>
              <a:ext cx="110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功能键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9"/>
          <p:cNvGrpSpPr/>
          <p:nvPr/>
        </p:nvGrpSpPr>
        <p:grpSpPr>
          <a:xfrm>
            <a:off x="7364413" y="2611438"/>
            <a:ext cx="1562100" cy="1909762"/>
            <a:chOff x="533" y="2739"/>
            <a:chExt cx="906" cy="416"/>
          </a:xfrm>
        </p:grpSpPr>
        <p:sp>
          <p:nvSpPr>
            <p:cNvPr id="24588" name="Text Box 10"/>
            <p:cNvSpPr txBox="1"/>
            <p:nvPr/>
          </p:nvSpPr>
          <p:spPr>
            <a:xfrm>
              <a:off x="533" y="3055"/>
              <a:ext cx="906" cy="1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4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测试表笔</a:t>
              </a:r>
              <a:endPara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89" name="Line 11"/>
            <p:cNvSpPr/>
            <p:nvPr/>
          </p:nvSpPr>
          <p:spPr>
            <a:xfrm flipH="1" flipV="1">
              <a:off x="912" y="2739"/>
              <a:ext cx="13" cy="328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triangle" w="med" len="med"/>
            </a:ln>
          </p:spPr>
        </p:sp>
      </p:grpSp>
      <p:pic>
        <p:nvPicPr>
          <p:cNvPr id="24587" name="图片 8" descr="微信图片_20210305092453"/>
          <p:cNvPicPr>
            <a:picLocks noChangeAspect="1"/>
          </p:cNvPicPr>
          <p:nvPr/>
        </p:nvPicPr>
        <p:blipFill>
          <a:blip r:embed="rId2"/>
          <a:srcRect l="8835" t="5669" r="18178" b="8841"/>
          <a:stretch>
            <a:fillRect/>
          </a:stretch>
        </p:blipFill>
        <p:spPr>
          <a:xfrm>
            <a:off x="6861175" y="4452938"/>
            <a:ext cx="2065338" cy="1814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1755" y="1559560"/>
            <a:ext cx="705485" cy="156845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l"/>
            <a:r>
              <a:rPr lang="zh-CN" altLang="en-US" sz="3200" b="1" spc="40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</a:rPr>
              <a:t>万用表</a:t>
            </a:r>
            <a:endParaRPr lang="zh-CN" altLang="en-US" sz="3200" b="1" spc="40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588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588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589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7589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59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590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591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591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>
                                            <p:txEl>
                                              <p:charRg st="1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591">
                                            <p:txEl>
                                              <p:charRg st="1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591">
                                            <p:txEl>
                                              <p:charRg st="1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build="p"/>
      <p:bldP spid="67589" grpId="0" build="p"/>
      <p:bldP spid="67590" grpId="0" build="p"/>
      <p:bldP spid="6759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algn="l" defTabSz="914400">
              <a:buClrTx/>
              <a:buSzTx/>
              <a:buFont typeface="Arial" panose="020B0604020202020204" pitchFamily="34" charset="0"/>
              <a:buNone/>
            </a:pPr>
            <a:r>
              <a:rPr lang="zh-CN" altLang="en-US" sz="3200" kern="1200" spc="40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hlinkClick r:id="rId1" action="ppaction://hlinkfile"/>
              </a:rPr>
              <a:t>示波器</a:t>
            </a:r>
            <a:endParaRPr lang="zh-CN" altLang="en-US" sz="3200" kern="1200" spc="400">
              <a:solidFill>
                <a:srgbClr val="0070C0"/>
              </a:solidFill>
              <a:latin typeface="Arial" panose="020B0604020202020204" pitchFamily="34" charset="0"/>
              <a:ea typeface="微软雅黑" panose="020B0503020204020204" charset="-122"/>
              <a:cs typeface="+mn-cs"/>
              <a:hlinkClick r:id="rId1" action="ppaction://hlinkfile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25604" name="组合 13"/>
          <p:cNvGrpSpPr/>
          <p:nvPr/>
        </p:nvGrpSpPr>
        <p:grpSpPr>
          <a:xfrm>
            <a:off x="107950" y="1557338"/>
            <a:ext cx="8796338" cy="4878387"/>
            <a:chOff x="25200" y="1071000"/>
            <a:chExt cx="10079640" cy="5433120"/>
          </a:xfrm>
        </p:grpSpPr>
        <p:pic>
          <p:nvPicPr>
            <p:cNvPr id="25605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00" y="1071000"/>
              <a:ext cx="10079640" cy="54331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" name="圆角矩形标注 123"/>
            <p:cNvSpPr/>
            <p:nvPr/>
          </p:nvSpPr>
          <p:spPr>
            <a:xfrm>
              <a:off x="7020000" y="2340000"/>
              <a:ext cx="1260000" cy="540000"/>
            </a:xfrm>
            <a:prstGeom prst="wedgeRoundRectCallout">
              <a:avLst>
                <a:gd name="adj1" fmla="val 82162"/>
                <a:gd name="adj2" fmla="val 64652"/>
                <a:gd name="adj3" fmla="val 16667"/>
              </a:avLst>
            </a:prstGeom>
            <a:solidFill>
              <a:srgbClr val="00FF00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sz="1800" b="0" i="0" u="none" strike="noStrike" kern="1200" cap="none" spc="-1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光标测量</a:t>
              </a: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460000" y="2772000"/>
              <a:ext cx="540000" cy="360000"/>
            </a:xfrm>
            <a:prstGeom prst="rect">
              <a:avLst/>
            </a:prstGeom>
            <a:noFill/>
            <a:ln w="72000">
              <a:solidFill>
                <a:srgbClr val="00FF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7" name="圆角矩形标注 125"/>
            <p:cNvSpPr/>
            <p:nvPr/>
          </p:nvSpPr>
          <p:spPr>
            <a:xfrm>
              <a:off x="5580000" y="3780000"/>
              <a:ext cx="1260000" cy="540000"/>
            </a:xfrm>
            <a:prstGeom prst="wedgeRoundRectCallout">
              <a:avLst>
                <a:gd name="adj1" fmla="val -66851"/>
                <a:gd name="adj2" fmla="val -87972"/>
                <a:gd name="adj3" fmla="val 16667"/>
              </a:avLst>
            </a:prstGeom>
            <a:solidFill>
              <a:srgbClr val="00FF00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sz="1800" b="0" i="0" u="none" strike="noStrike" kern="1200" cap="none" spc="-1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选择光标</a:t>
              </a: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752000" y="3312000"/>
              <a:ext cx="1728000" cy="468000"/>
            </a:xfrm>
            <a:prstGeom prst="rect">
              <a:avLst/>
            </a:prstGeom>
            <a:noFill/>
            <a:ln w="72000">
              <a:solidFill>
                <a:srgbClr val="00FF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9" name="圆角矩形标注 127"/>
            <p:cNvSpPr/>
            <p:nvPr/>
          </p:nvSpPr>
          <p:spPr>
            <a:xfrm>
              <a:off x="8640000" y="3780000"/>
              <a:ext cx="1260000" cy="720000"/>
            </a:xfrm>
            <a:prstGeom prst="wedgeRoundRectCallout">
              <a:avLst>
                <a:gd name="adj1" fmla="val 25546"/>
                <a:gd name="adj2" fmla="val -146949"/>
                <a:gd name="adj3" fmla="val 16667"/>
              </a:avLst>
            </a:prstGeom>
            <a:solidFill>
              <a:srgbClr val="00FF00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sz="1800" b="0" i="0" u="none" strike="noStrike" kern="1200" cap="none" spc="-1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移动光标</a:t>
              </a: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sz="1800" b="0" i="0" u="none" strike="noStrike" kern="1200" cap="none" spc="-1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按下确认</a:t>
              </a: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360000" y="2772000"/>
              <a:ext cx="540000" cy="360000"/>
            </a:xfrm>
            <a:prstGeom prst="rect">
              <a:avLst/>
            </a:prstGeom>
            <a:noFill/>
            <a:ln w="72000">
              <a:solidFill>
                <a:srgbClr val="00FF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1" name="椭圆 10"/>
            <p:cNvSpPr/>
            <p:nvPr/>
          </p:nvSpPr>
          <p:spPr>
            <a:xfrm>
              <a:off x="9180000" y="3420000"/>
              <a:ext cx="360000" cy="360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1800" b="0" i="0" u="none" strike="noStrike" kern="1200" cap="none" spc="-1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3</a:t>
              </a: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8100000" y="2232000"/>
              <a:ext cx="360000" cy="360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1800" b="0" i="0" u="none" strike="noStrike" kern="1200" cap="none" spc="-1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537600" y="3494880"/>
              <a:ext cx="360000" cy="360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1800" b="0" i="0" u="none" strike="noStrike" kern="1200" cap="none" spc="-1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2</a:t>
              </a: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626" name="图片 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1550"/>
            <a:ext cx="9144000" cy="492918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圆角矩形标注 134"/>
          <p:cNvSpPr/>
          <p:nvPr/>
        </p:nvSpPr>
        <p:spPr>
          <a:xfrm>
            <a:off x="3429000" y="5224463"/>
            <a:ext cx="5715000" cy="490538"/>
          </a:xfrm>
          <a:prstGeom prst="wedgeRoundRectCallout">
            <a:avLst>
              <a:gd name="adj1" fmla="val -65351"/>
              <a:gd name="adj2" fmla="val -209689"/>
              <a:gd name="adj3" fmla="val 16667"/>
            </a:avLst>
          </a:prstGeom>
          <a:solidFill>
            <a:srgbClr val="00FF00"/>
          </a:solidFill>
          <a:ln w="0"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8" tIns="40819" rIns="81638" bIns="40819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35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如果水平光标差是测周期，则它的倒数就是频率</a:t>
            </a:r>
            <a:endParaRPr kumimoji="0" lang="en-US" sz="1635" b="0" i="0" u="none" strike="noStrike" kern="1200" cap="none" spc="-1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6" name="圆角矩形标注 135"/>
          <p:cNvSpPr/>
          <p:nvPr/>
        </p:nvSpPr>
        <p:spPr>
          <a:xfrm>
            <a:off x="327025" y="4735513"/>
            <a:ext cx="2611438" cy="652463"/>
          </a:xfrm>
          <a:prstGeom prst="wedgeRoundRectCallout">
            <a:avLst>
              <a:gd name="adj1" fmla="val -6870"/>
              <a:gd name="adj2" fmla="val -91726"/>
              <a:gd name="adj3" fmla="val 16667"/>
            </a:avLst>
          </a:prstGeom>
          <a:solidFill>
            <a:srgbClr val="00FF00"/>
          </a:solidFill>
          <a:ln w="0"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8" tIns="40819" rIns="81638" bIns="40819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35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水平光标差值</a:t>
            </a:r>
            <a:endParaRPr kumimoji="0" lang="en-US" sz="1635" b="0" i="0" u="none" strike="noStrike" kern="1200" cap="none" spc="-1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35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（经常测波形周期</a:t>
            </a:r>
            <a:r>
              <a:rPr kumimoji="0" lang="en-US" sz="1635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</a:t>
            </a:r>
            <a:r>
              <a:rPr kumimoji="0" lang="zh-CN" altLang="en-US" sz="1635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）</a:t>
            </a:r>
            <a:endParaRPr kumimoji="0" lang="en-US" sz="1635" b="0" i="0" u="none" strike="noStrike" kern="1200" cap="none" spc="-1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7" name="圆角矩形标注 136"/>
          <p:cNvSpPr/>
          <p:nvPr/>
        </p:nvSpPr>
        <p:spPr>
          <a:xfrm>
            <a:off x="4408488" y="4244975"/>
            <a:ext cx="1631950" cy="327025"/>
          </a:xfrm>
          <a:prstGeom prst="wedgeRoundRectCallout">
            <a:avLst>
              <a:gd name="adj1" fmla="val -105208"/>
              <a:gd name="adj2" fmla="val 10236"/>
              <a:gd name="adj3" fmla="val 16667"/>
            </a:avLst>
          </a:prstGeom>
          <a:solidFill>
            <a:srgbClr val="00FF00"/>
          </a:solidFill>
          <a:ln w="0"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81638" tIns="40819" rIns="81638" bIns="40819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35" b="0" i="0" u="none" strike="noStrike" kern="1200" cap="none" spc="-1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垂直光标差值</a:t>
            </a:r>
            <a:endParaRPr kumimoji="0" lang="en-US" sz="1635" b="0" i="0" u="none" strike="noStrike" kern="1200" cap="none" spc="-1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2122488" y="3429000"/>
            <a:ext cx="1408113" cy="382588"/>
          </a:xfrm>
          <a:prstGeom prst="rect">
            <a:avLst/>
          </a:prstGeom>
          <a:solidFill>
            <a:srgbClr val="00FF00"/>
          </a:solidFill>
          <a:ln w="0">
            <a:noFill/>
          </a:ln>
        </p:spPr>
        <p:txBody>
          <a:bodyPr lIns="81638" tIns="40819" rIns="81638" bIns="40819" anchor="t">
            <a:noAutofit/>
          </a:bodyPr>
          <a:lstStyle/>
          <a:p>
            <a:pPr marR="0" defTabSz="914400" eaLnBrk="1" hangingPunct="1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35" kern="1200" cap="none" spc="-1" normalizeH="0" baseline="0" noProof="0">
                <a:latin typeface="Arial" panose="020B0604020202020204"/>
                <a:ea typeface="宋体" panose="02010600030101010101" pitchFamily="2" charset="-122"/>
                <a:cs typeface="+mn-cs"/>
              </a:rPr>
              <a:t>四个光标的值</a:t>
            </a:r>
            <a:endParaRPr kumimoji="0" lang="en-US" sz="1635" kern="1200" cap="none" spc="-1" normalizeH="0" baseline="0" noProof="0"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直接连接符 138"/>
          <p:cNvSpPr/>
          <p:nvPr/>
        </p:nvSpPr>
        <p:spPr>
          <a:xfrm flipH="1">
            <a:off x="1633538" y="3811588"/>
            <a:ext cx="652463" cy="433388"/>
          </a:xfrm>
          <a:prstGeom prst="line">
            <a:avLst/>
          </a:prstGeom>
          <a:ln w="0">
            <a:solidFill>
              <a:srgbClr val="00FF00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0" name="直接连接符 139"/>
          <p:cNvSpPr/>
          <p:nvPr/>
        </p:nvSpPr>
        <p:spPr>
          <a:xfrm>
            <a:off x="3265488" y="3811588"/>
            <a:ext cx="652463" cy="433388"/>
          </a:xfrm>
          <a:prstGeom prst="line">
            <a:avLst/>
          </a:prstGeom>
          <a:ln w="0">
            <a:solidFill>
              <a:srgbClr val="00FF00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1" name="直接连接符 140"/>
          <p:cNvSpPr/>
          <p:nvPr/>
        </p:nvSpPr>
        <p:spPr>
          <a:xfrm flipH="1">
            <a:off x="2449513" y="3811588"/>
            <a:ext cx="163513" cy="433388"/>
          </a:xfrm>
          <a:prstGeom prst="line">
            <a:avLst/>
          </a:prstGeom>
          <a:ln w="0">
            <a:solidFill>
              <a:srgbClr val="00FF00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2" name="直接连接符 141"/>
          <p:cNvSpPr/>
          <p:nvPr/>
        </p:nvSpPr>
        <p:spPr>
          <a:xfrm>
            <a:off x="2938463" y="3811588"/>
            <a:ext cx="327025" cy="433388"/>
          </a:xfrm>
          <a:prstGeom prst="line">
            <a:avLst/>
          </a:prstGeom>
          <a:ln w="0">
            <a:solidFill>
              <a:srgbClr val="00FF00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652" name="Picture 4" descr="100_06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260350"/>
            <a:ext cx="8442325" cy="6318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/>
          </p:cNvSpPr>
          <p:nvPr/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Garamond" panose="02020404030301010803" pitchFamily="18" charset="0"/>
                <a:ea typeface="楷体_GB2312" pitchFamily="49" charset="-122"/>
              </a:rPr>
              <a:t>整流电路</a:t>
            </a:r>
            <a:endParaRPr lang="zh-CN" altLang="en-US" sz="3200" b="1" dirty="0">
              <a:solidFill>
                <a:srgbClr val="FF0000"/>
              </a:solidFill>
              <a:latin typeface="Garamond" panose="02020404030301010803" pitchFamily="18" charset="0"/>
              <a:ea typeface="楷体_GB2312" pitchFamily="49" charset="-122"/>
            </a:endParaRPr>
          </a:p>
        </p:txBody>
      </p:sp>
      <p:pic>
        <p:nvPicPr>
          <p:cNvPr id="29699" name="图片 1" descr="微信图片_20220112160914"/>
          <p:cNvPicPr>
            <a:picLocks noChangeAspect="1"/>
          </p:cNvPicPr>
          <p:nvPr/>
        </p:nvPicPr>
        <p:blipFill>
          <a:blip r:embed="rId1"/>
          <a:srcRect l="12791" t="2299" r="8536" b="10242"/>
          <a:stretch>
            <a:fillRect/>
          </a:stretch>
        </p:blipFill>
        <p:spPr>
          <a:xfrm>
            <a:off x="1438275" y="1571625"/>
            <a:ext cx="5940425" cy="49514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2"/>
          <p:cNvSpPr>
            <a:spLocks noGrp="1"/>
          </p:cNvSpPr>
          <p:nvPr/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Garamond" panose="02020404030301010803" pitchFamily="18" charset="0"/>
                <a:ea typeface="楷体_GB2312" pitchFamily="49" charset="-122"/>
              </a:rPr>
              <a:t>整流波形</a:t>
            </a:r>
            <a:endParaRPr lang="zh-CN" altLang="en-US" sz="3200" b="1" dirty="0">
              <a:solidFill>
                <a:srgbClr val="FF0000"/>
              </a:solidFill>
              <a:latin typeface="Garamond" panose="02020404030301010803" pitchFamily="18" charset="0"/>
              <a:ea typeface="楷体_GB2312" pitchFamily="49" charset="-122"/>
            </a:endParaRPr>
          </a:p>
        </p:txBody>
      </p:sp>
      <p:graphicFrame>
        <p:nvGraphicFramePr>
          <p:cNvPr id="30723" name="对象 1"/>
          <p:cNvGraphicFramePr/>
          <p:nvPr/>
        </p:nvGraphicFramePr>
        <p:xfrm>
          <a:off x="1392238" y="1781175"/>
          <a:ext cx="5910262" cy="480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3048000" imgH="2286000" progId="Paint.Picture">
                  <p:embed/>
                </p:oleObj>
              </mc:Choice>
              <mc:Fallback>
                <p:oleObj name="" r:id="rId1" imgW="3048000" imgH="228600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92238" y="1781175"/>
                        <a:ext cx="5910262" cy="4806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/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Garamond" panose="02020404030301010803" pitchFamily="18" charset="0"/>
                <a:ea typeface="楷体_GB2312" pitchFamily="49" charset="-122"/>
              </a:rPr>
              <a:t>整流滤波电路</a:t>
            </a:r>
            <a:endParaRPr lang="zh-CN" altLang="en-US" sz="3200" b="1" dirty="0">
              <a:solidFill>
                <a:srgbClr val="FF0000"/>
              </a:solidFill>
              <a:latin typeface="Garamond" panose="02020404030301010803" pitchFamily="18" charset="0"/>
              <a:ea typeface="楷体_GB2312" pitchFamily="49" charset="-122"/>
            </a:endParaRPr>
          </a:p>
        </p:txBody>
      </p:sp>
      <p:pic>
        <p:nvPicPr>
          <p:cNvPr id="31747" name="图片 1" descr="微信图片_20220112160953"/>
          <p:cNvPicPr>
            <a:picLocks noChangeAspect="1"/>
          </p:cNvPicPr>
          <p:nvPr/>
        </p:nvPicPr>
        <p:blipFill>
          <a:blip r:embed="rId1"/>
          <a:srcRect l="5046" t="4230" r="6360" b="1067"/>
          <a:stretch>
            <a:fillRect/>
          </a:stretch>
        </p:blipFill>
        <p:spPr>
          <a:xfrm>
            <a:off x="1466850" y="1604963"/>
            <a:ext cx="6262688" cy="5019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/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Garamond" panose="02020404030301010803" pitchFamily="18" charset="0"/>
                <a:ea typeface="楷体_GB2312" pitchFamily="49" charset="-122"/>
              </a:rPr>
              <a:t>整流滤波波形</a:t>
            </a:r>
            <a:endParaRPr lang="zh-CN" altLang="en-US" sz="3200" b="1" dirty="0">
              <a:solidFill>
                <a:srgbClr val="FF0000"/>
              </a:solidFill>
              <a:latin typeface="Garamond" panose="02020404030301010803" pitchFamily="18" charset="0"/>
              <a:ea typeface="楷体_GB2312" pitchFamily="49" charset="-122"/>
            </a:endParaRPr>
          </a:p>
        </p:txBody>
      </p:sp>
      <p:graphicFrame>
        <p:nvGraphicFramePr>
          <p:cNvPr id="32771" name="对象 1"/>
          <p:cNvGraphicFramePr/>
          <p:nvPr/>
        </p:nvGraphicFramePr>
        <p:xfrm>
          <a:off x="681038" y="1660525"/>
          <a:ext cx="6983412" cy="489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048000" imgH="2286000" progId="Paint.Picture">
                  <p:embed/>
                </p:oleObj>
              </mc:Choice>
              <mc:Fallback>
                <p:oleObj name="" r:id="rId1" imgW="3048000" imgH="22860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1038" y="1660525"/>
                        <a:ext cx="6983412" cy="4894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二、实验原理</a:t>
            </a:r>
            <a:endParaRPr lang="zh-CN" altLang="en-US" sz="32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1229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zh-CN" altLang="en-US" b="1" dirty="0">
                <a:ea typeface="华文宋体" panose="02010600040101010101" pitchFamily="2" charset="-122"/>
              </a:rPr>
              <a:t>小功率线性直流稳压电源的组成：</a:t>
            </a:r>
            <a:endParaRPr lang="zh-CN" altLang="en-US" b="1" dirty="0">
              <a:ea typeface="华文宋体" panose="02010600040101010101" pitchFamily="2" charset="-122"/>
            </a:endParaRPr>
          </a:p>
          <a:p>
            <a:pPr eaLnBrk="1" hangingPunct="1">
              <a:buNone/>
            </a:pPr>
            <a:endParaRPr lang="zh-CN" altLang="en-US" sz="3200" dirty="0">
              <a:solidFill>
                <a:srgbClr val="5B55DD"/>
              </a:solidFill>
              <a:ea typeface="楷体_GB2312" pitchFamily="49" charset="-122"/>
            </a:endParaRPr>
          </a:p>
          <a:p>
            <a:pPr eaLnBrk="1" hangingPunct="1">
              <a:buNone/>
            </a:pPr>
            <a:r>
              <a:rPr lang="zh-CN" altLang="en-US" dirty="0">
                <a:solidFill>
                  <a:srgbClr val="5B55DD"/>
                </a:solidFill>
                <a:ea typeface="楷体_GB2312" pitchFamily="49" charset="-122"/>
              </a:rPr>
              <a:t>            </a:t>
            </a:r>
            <a:endParaRPr lang="zh-CN" altLang="en-US" dirty="0">
              <a:solidFill>
                <a:srgbClr val="5B55DD"/>
              </a:solidFill>
              <a:ea typeface="楷体_GB2312" pitchFamily="49" charset="-122"/>
            </a:endParaRPr>
          </a:p>
          <a:p>
            <a:pPr eaLnBrk="1" hangingPunct="1">
              <a:buNone/>
            </a:pPr>
            <a:endParaRPr lang="zh-CN" altLang="en-US" dirty="0">
              <a:solidFill>
                <a:srgbClr val="5B55DD"/>
              </a:solidFill>
              <a:ea typeface="楷体_GB2312" pitchFamily="49" charset="-122"/>
            </a:endParaRPr>
          </a:p>
          <a:p>
            <a:pPr eaLnBrk="1" hangingPunct="1">
              <a:buNone/>
            </a:pPr>
            <a:endParaRPr lang="zh-CN" altLang="en-US" dirty="0">
              <a:solidFill>
                <a:srgbClr val="5B55DD"/>
              </a:solidFill>
              <a:ea typeface="楷体_GB2312" pitchFamily="49" charset="-122"/>
            </a:endParaRPr>
          </a:p>
          <a:p>
            <a:pPr eaLnBrk="1" hangingPunct="1">
              <a:buNone/>
            </a:pPr>
            <a:endParaRPr lang="en-US" altLang="zh-CN" sz="24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12292" name="Line 10"/>
          <p:cNvSpPr/>
          <p:nvPr>
            <p:custDataLst>
              <p:tags r:id="rId1"/>
            </p:custDataLst>
          </p:nvPr>
        </p:nvSpPr>
        <p:spPr>
          <a:xfrm>
            <a:off x="2861945" y="2895283"/>
            <a:ext cx="1709738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111" name="Text Box 15"/>
          <p:cNvSpPr txBox="1"/>
          <p:nvPr>
            <p:custDataLst>
              <p:tags r:id="rId2"/>
            </p:custDataLst>
          </p:nvPr>
        </p:nvSpPr>
        <p:spPr>
          <a:xfrm>
            <a:off x="3131820" y="2413000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dirty="0">
                <a:latin typeface="Times New Roman" panose="02020603050405020304" pitchFamily="18" charset="0"/>
              </a:rPr>
              <a:t>变压器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12" name="Text Box 16"/>
          <p:cNvSpPr txBox="1"/>
          <p:nvPr>
            <p:custDataLst>
              <p:tags r:id="rId3"/>
            </p:custDataLst>
          </p:nvPr>
        </p:nvSpPr>
        <p:spPr>
          <a:xfrm>
            <a:off x="6732270" y="2413000"/>
            <a:ext cx="1403350" cy="4235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p>
            <a:pPr eaLnBrk="1" hangingPunct="1"/>
            <a:r>
              <a:rPr lang="zh-CN" altLang="en-US" sz="2400" dirty="0">
                <a:latin typeface="Times New Roman" panose="02020603050405020304" pitchFamily="18" charset="0"/>
              </a:rPr>
              <a:t>整流电路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13" name="Text Box 17"/>
          <p:cNvSpPr txBox="1"/>
          <p:nvPr>
            <p:custDataLst>
              <p:tags r:id="rId4"/>
            </p:custDataLst>
          </p:nvPr>
        </p:nvSpPr>
        <p:spPr>
          <a:xfrm>
            <a:off x="2907030" y="3518853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dirty="0">
                <a:latin typeface="Times New Roman" panose="02020603050405020304" pitchFamily="18" charset="0"/>
              </a:rPr>
              <a:t>滤波电路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14" name="Text Box 18"/>
          <p:cNvSpPr txBox="1"/>
          <p:nvPr>
            <p:custDataLst>
              <p:tags r:id="rId5"/>
            </p:custDataLst>
          </p:nvPr>
        </p:nvSpPr>
        <p:spPr>
          <a:xfrm>
            <a:off x="6597650" y="3519488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dirty="0">
                <a:latin typeface="Times New Roman" panose="02020603050405020304" pitchFamily="18" charset="0"/>
              </a:rPr>
              <a:t>稳压电路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297" name="Line 19"/>
          <p:cNvSpPr/>
          <p:nvPr>
            <p:custDataLst>
              <p:tags r:id="rId6"/>
            </p:custDataLst>
          </p:nvPr>
        </p:nvSpPr>
        <p:spPr>
          <a:xfrm>
            <a:off x="6462395" y="2900363"/>
            <a:ext cx="1709738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98" name="Line 20"/>
          <p:cNvSpPr/>
          <p:nvPr>
            <p:custDataLst>
              <p:tags r:id="rId7"/>
            </p:custDataLst>
          </p:nvPr>
        </p:nvSpPr>
        <p:spPr>
          <a:xfrm>
            <a:off x="2816225" y="4014788"/>
            <a:ext cx="1709738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99" name="Line 21"/>
          <p:cNvSpPr/>
          <p:nvPr>
            <p:custDataLst>
              <p:tags r:id="rId8"/>
            </p:custDataLst>
          </p:nvPr>
        </p:nvSpPr>
        <p:spPr>
          <a:xfrm>
            <a:off x="6416675" y="4014788"/>
            <a:ext cx="1709738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2300" name="组合 11"/>
          <p:cNvGrpSpPr/>
          <p:nvPr>
            <p:custDataLst>
              <p:tags r:id="rId9"/>
            </p:custDataLst>
          </p:nvPr>
        </p:nvGrpSpPr>
        <p:grpSpPr>
          <a:xfrm>
            <a:off x="1282700" y="2754630"/>
            <a:ext cx="849313" cy="646113"/>
            <a:chOff x="1960563" y="5049838"/>
            <a:chExt cx="1846262" cy="1425575"/>
          </a:xfrm>
        </p:grpSpPr>
        <p:sp>
          <p:nvSpPr>
            <p:cNvPr id="12318" name="Line 22"/>
            <p:cNvSpPr/>
            <p:nvPr>
              <p:custDataLst>
                <p:tags r:id="rId10"/>
              </p:custDataLst>
            </p:nvPr>
          </p:nvSpPr>
          <p:spPr>
            <a:xfrm>
              <a:off x="1960563" y="5949950"/>
              <a:ext cx="184626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19" name="Line 23"/>
            <p:cNvSpPr/>
            <p:nvPr>
              <p:custDataLst>
                <p:tags r:id="rId11"/>
              </p:custDataLst>
            </p:nvPr>
          </p:nvSpPr>
          <p:spPr>
            <a:xfrm flipV="1">
              <a:off x="1960563" y="5049838"/>
              <a:ext cx="0" cy="9001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20" name="Freeform 24"/>
            <p:cNvSpPr/>
            <p:nvPr>
              <p:custDataLst>
                <p:tags r:id="rId12"/>
              </p:custDataLst>
            </p:nvPr>
          </p:nvSpPr>
          <p:spPr>
            <a:xfrm>
              <a:off x="1960563" y="5424488"/>
              <a:ext cx="630237" cy="525462"/>
            </a:xfrm>
            <a:custGeom>
              <a:avLst/>
              <a:gdLst/>
              <a:ahLst/>
              <a:cxnLst>
                <a:cxn ang="0">
                  <a:pos x="0" y="525462"/>
                </a:cxn>
                <a:cxn ang="0">
                  <a:pos x="180975" y="74612"/>
                </a:cxn>
                <a:cxn ang="0">
                  <a:pos x="404812" y="74612"/>
                </a:cxn>
                <a:cxn ang="0">
                  <a:pos x="630237" y="525462"/>
                </a:cxn>
              </a:cxnLst>
              <a:pathLst>
                <a:path w="397" h="331">
                  <a:moveTo>
                    <a:pt x="0" y="331"/>
                  </a:moveTo>
                  <a:cubicBezTo>
                    <a:pt x="36" y="212"/>
                    <a:pt x="72" y="94"/>
                    <a:pt x="114" y="47"/>
                  </a:cubicBezTo>
                  <a:cubicBezTo>
                    <a:pt x="156" y="0"/>
                    <a:pt x="208" y="0"/>
                    <a:pt x="255" y="47"/>
                  </a:cubicBezTo>
                  <a:cubicBezTo>
                    <a:pt x="302" y="94"/>
                    <a:pt x="373" y="284"/>
                    <a:pt x="397" y="331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21" name="Freeform 25"/>
            <p:cNvSpPr/>
            <p:nvPr>
              <p:custDataLst>
                <p:tags r:id="rId13"/>
              </p:custDataLst>
            </p:nvPr>
          </p:nvSpPr>
          <p:spPr>
            <a:xfrm flipV="1">
              <a:off x="2590800" y="5949950"/>
              <a:ext cx="630238" cy="525463"/>
            </a:xfrm>
            <a:custGeom>
              <a:avLst/>
              <a:gdLst/>
              <a:ahLst/>
              <a:cxnLst>
                <a:cxn ang="0">
                  <a:pos x="0" y="525463"/>
                </a:cxn>
                <a:cxn ang="0">
                  <a:pos x="180975" y="74613"/>
                </a:cxn>
                <a:cxn ang="0">
                  <a:pos x="404813" y="74613"/>
                </a:cxn>
                <a:cxn ang="0">
                  <a:pos x="630238" y="525463"/>
                </a:cxn>
              </a:cxnLst>
              <a:pathLst>
                <a:path w="397" h="331">
                  <a:moveTo>
                    <a:pt x="0" y="331"/>
                  </a:moveTo>
                  <a:cubicBezTo>
                    <a:pt x="36" y="212"/>
                    <a:pt x="72" y="94"/>
                    <a:pt x="114" y="47"/>
                  </a:cubicBezTo>
                  <a:cubicBezTo>
                    <a:pt x="156" y="0"/>
                    <a:pt x="208" y="0"/>
                    <a:pt x="255" y="47"/>
                  </a:cubicBezTo>
                  <a:cubicBezTo>
                    <a:pt x="302" y="94"/>
                    <a:pt x="373" y="284"/>
                    <a:pt x="397" y="331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2301" name="组合 17"/>
          <p:cNvGrpSpPr/>
          <p:nvPr>
            <p:custDataLst>
              <p:tags r:id="rId14"/>
            </p:custDataLst>
          </p:nvPr>
        </p:nvGrpSpPr>
        <p:grpSpPr>
          <a:xfrm>
            <a:off x="5318760" y="2902585"/>
            <a:ext cx="938213" cy="334963"/>
            <a:chOff x="1960563" y="5049838"/>
            <a:chExt cx="1846262" cy="1425575"/>
          </a:xfrm>
        </p:grpSpPr>
        <p:sp>
          <p:nvSpPr>
            <p:cNvPr id="12314" name="Line 22"/>
            <p:cNvSpPr/>
            <p:nvPr>
              <p:custDataLst>
                <p:tags r:id="rId15"/>
              </p:custDataLst>
            </p:nvPr>
          </p:nvSpPr>
          <p:spPr>
            <a:xfrm>
              <a:off x="1960563" y="5949950"/>
              <a:ext cx="184626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15" name="Line 23"/>
            <p:cNvSpPr/>
            <p:nvPr>
              <p:custDataLst>
                <p:tags r:id="rId16"/>
              </p:custDataLst>
            </p:nvPr>
          </p:nvSpPr>
          <p:spPr>
            <a:xfrm flipV="1">
              <a:off x="1960563" y="5049838"/>
              <a:ext cx="0" cy="9001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16" name="Freeform 24"/>
            <p:cNvSpPr/>
            <p:nvPr>
              <p:custDataLst>
                <p:tags r:id="rId17"/>
              </p:custDataLst>
            </p:nvPr>
          </p:nvSpPr>
          <p:spPr>
            <a:xfrm>
              <a:off x="1960563" y="5424488"/>
              <a:ext cx="630237" cy="525462"/>
            </a:xfrm>
            <a:custGeom>
              <a:avLst/>
              <a:gdLst/>
              <a:ahLst/>
              <a:cxnLst>
                <a:cxn ang="0">
                  <a:pos x="0" y="525462"/>
                </a:cxn>
                <a:cxn ang="0">
                  <a:pos x="180975" y="74612"/>
                </a:cxn>
                <a:cxn ang="0">
                  <a:pos x="404812" y="74612"/>
                </a:cxn>
                <a:cxn ang="0">
                  <a:pos x="630237" y="525462"/>
                </a:cxn>
              </a:cxnLst>
              <a:pathLst>
                <a:path w="397" h="331">
                  <a:moveTo>
                    <a:pt x="0" y="331"/>
                  </a:moveTo>
                  <a:cubicBezTo>
                    <a:pt x="36" y="212"/>
                    <a:pt x="72" y="94"/>
                    <a:pt x="114" y="47"/>
                  </a:cubicBezTo>
                  <a:cubicBezTo>
                    <a:pt x="156" y="0"/>
                    <a:pt x="208" y="0"/>
                    <a:pt x="255" y="47"/>
                  </a:cubicBezTo>
                  <a:cubicBezTo>
                    <a:pt x="302" y="94"/>
                    <a:pt x="373" y="284"/>
                    <a:pt x="397" y="331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17" name="Freeform 25"/>
            <p:cNvSpPr/>
            <p:nvPr>
              <p:custDataLst>
                <p:tags r:id="rId18"/>
              </p:custDataLst>
            </p:nvPr>
          </p:nvSpPr>
          <p:spPr>
            <a:xfrm flipV="1">
              <a:off x="2590800" y="5949950"/>
              <a:ext cx="630238" cy="525463"/>
            </a:xfrm>
            <a:custGeom>
              <a:avLst/>
              <a:gdLst/>
              <a:ahLst/>
              <a:cxnLst>
                <a:cxn ang="0">
                  <a:pos x="0" y="525463"/>
                </a:cxn>
                <a:cxn ang="0">
                  <a:pos x="180975" y="74613"/>
                </a:cxn>
                <a:cxn ang="0">
                  <a:pos x="404813" y="74613"/>
                </a:cxn>
                <a:cxn ang="0">
                  <a:pos x="630238" y="525463"/>
                </a:cxn>
              </a:cxnLst>
              <a:pathLst>
                <a:path w="397" h="331">
                  <a:moveTo>
                    <a:pt x="0" y="331"/>
                  </a:moveTo>
                  <a:cubicBezTo>
                    <a:pt x="36" y="212"/>
                    <a:pt x="72" y="94"/>
                    <a:pt x="114" y="47"/>
                  </a:cubicBezTo>
                  <a:cubicBezTo>
                    <a:pt x="156" y="0"/>
                    <a:pt x="208" y="0"/>
                    <a:pt x="255" y="47"/>
                  </a:cubicBezTo>
                  <a:cubicBezTo>
                    <a:pt x="302" y="94"/>
                    <a:pt x="373" y="284"/>
                    <a:pt x="397" y="331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2302" name="组合 30"/>
          <p:cNvGrpSpPr/>
          <p:nvPr>
            <p:custDataLst>
              <p:tags r:id="rId19"/>
            </p:custDataLst>
          </p:nvPr>
        </p:nvGrpSpPr>
        <p:grpSpPr>
          <a:xfrm>
            <a:off x="1196975" y="4190365"/>
            <a:ext cx="1155700" cy="266700"/>
            <a:chOff x="5505450" y="5773738"/>
            <a:chExt cx="1846262" cy="900112"/>
          </a:xfrm>
        </p:grpSpPr>
        <p:sp>
          <p:nvSpPr>
            <p:cNvPr id="12310" name="Line 26"/>
            <p:cNvSpPr/>
            <p:nvPr>
              <p:custDataLst>
                <p:tags r:id="rId20"/>
              </p:custDataLst>
            </p:nvPr>
          </p:nvSpPr>
          <p:spPr>
            <a:xfrm>
              <a:off x="5505450" y="6429728"/>
              <a:ext cx="184626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11" name="Line 27"/>
            <p:cNvSpPr/>
            <p:nvPr>
              <p:custDataLst>
                <p:tags r:id="rId21"/>
              </p:custDataLst>
            </p:nvPr>
          </p:nvSpPr>
          <p:spPr>
            <a:xfrm flipV="1">
              <a:off x="5505450" y="5773738"/>
              <a:ext cx="0" cy="9001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12" name="Freeform 28"/>
            <p:cNvSpPr/>
            <p:nvPr>
              <p:custDataLst>
                <p:tags r:id="rId22"/>
              </p:custDataLst>
            </p:nvPr>
          </p:nvSpPr>
          <p:spPr>
            <a:xfrm>
              <a:off x="5507037" y="5911850"/>
              <a:ext cx="630238" cy="525463"/>
            </a:xfrm>
            <a:custGeom>
              <a:avLst/>
              <a:gdLst/>
              <a:ahLst/>
              <a:cxnLst>
                <a:cxn ang="0">
                  <a:pos x="0" y="525463"/>
                </a:cxn>
                <a:cxn ang="0">
                  <a:pos x="180975" y="74613"/>
                </a:cxn>
                <a:cxn ang="0">
                  <a:pos x="404813" y="74613"/>
                </a:cxn>
                <a:cxn ang="0">
                  <a:pos x="630238" y="525463"/>
                </a:cxn>
              </a:cxnLst>
              <a:pathLst>
                <a:path w="397" h="331">
                  <a:moveTo>
                    <a:pt x="0" y="331"/>
                  </a:moveTo>
                  <a:cubicBezTo>
                    <a:pt x="36" y="212"/>
                    <a:pt x="72" y="94"/>
                    <a:pt x="114" y="47"/>
                  </a:cubicBezTo>
                  <a:cubicBezTo>
                    <a:pt x="156" y="0"/>
                    <a:pt x="208" y="0"/>
                    <a:pt x="255" y="47"/>
                  </a:cubicBezTo>
                  <a:cubicBezTo>
                    <a:pt x="302" y="94"/>
                    <a:pt x="373" y="284"/>
                    <a:pt x="397" y="331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13" name="Freeform 29"/>
            <p:cNvSpPr/>
            <p:nvPr>
              <p:custDataLst>
                <p:tags r:id="rId23"/>
              </p:custDataLst>
            </p:nvPr>
          </p:nvSpPr>
          <p:spPr>
            <a:xfrm>
              <a:off x="6135687" y="5911850"/>
              <a:ext cx="630238" cy="525463"/>
            </a:xfrm>
            <a:custGeom>
              <a:avLst/>
              <a:gdLst/>
              <a:ahLst/>
              <a:cxnLst>
                <a:cxn ang="0">
                  <a:pos x="0" y="525463"/>
                </a:cxn>
                <a:cxn ang="0">
                  <a:pos x="180975" y="74613"/>
                </a:cxn>
                <a:cxn ang="0">
                  <a:pos x="404813" y="74613"/>
                </a:cxn>
                <a:cxn ang="0">
                  <a:pos x="630238" y="525463"/>
                </a:cxn>
              </a:cxnLst>
              <a:pathLst>
                <a:path w="397" h="331">
                  <a:moveTo>
                    <a:pt x="0" y="331"/>
                  </a:moveTo>
                  <a:cubicBezTo>
                    <a:pt x="36" y="212"/>
                    <a:pt x="72" y="94"/>
                    <a:pt x="114" y="47"/>
                  </a:cubicBezTo>
                  <a:cubicBezTo>
                    <a:pt x="156" y="0"/>
                    <a:pt x="208" y="0"/>
                    <a:pt x="255" y="47"/>
                  </a:cubicBezTo>
                  <a:cubicBezTo>
                    <a:pt x="302" y="94"/>
                    <a:pt x="373" y="284"/>
                    <a:pt x="397" y="331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96975" y="5405120"/>
            <a:ext cx="1244600" cy="356870"/>
            <a:chOff x="2090" y="8270"/>
            <a:chExt cx="1960" cy="562"/>
          </a:xfrm>
        </p:grpSpPr>
        <p:cxnSp>
          <p:nvCxnSpPr>
            <p:cNvPr id="12303" name="直接箭头连接符 40"/>
            <p:cNvCxnSpPr/>
            <p:nvPr/>
          </p:nvCxnSpPr>
          <p:spPr>
            <a:xfrm rot="-5400000" flipV="1">
              <a:off x="1810" y="8550"/>
              <a:ext cx="56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12304" name="直接连接符 45"/>
            <p:cNvCxnSpPr/>
            <p:nvPr/>
          </p:nvCxnSpPr>
          <p:spPr>
            <a:xfrm>
              <a:off x="2090" y="8550"/>
              <a:ext cx="1540" cy="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305" name="直接箭头连接符 47"/>
            <p:cNvCxnSpPr/>
            <p:nvPr/>
          </p:nvCxnSpPr>
          <p:spPr>
            <a:xfrm>
              <a:off x="2090" y="8830"/>
              <a:ext cx="1960" cy="3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</p:grpSp>
      <p:grpSp>
        <p:nvGrpSpPr>
          <p:cNvPr id="9" name="组合 8"/>
          <p:cNvGrpSpPr/>
          <p:nvPr>
            <p:custDataLst>
              <p:tags r:id="rId24"/>
            </p:custDataLst>
          </p:nvPr>
        </p:nvGrpSpPr>
        <p:grpSpPr>
          <a:xfrm>
            <a:off x="5292090" y="4274820"/>
            <a:ext cx="1244600" cy="355600"/>
            <a:chOff x="8250" y="6730"/>
            <a:chExt cx="1960" cy="560"/>
          </a:xfrm>
        </p:grpSpPr>
        <p:sp>
          <p:nvSpPr>
            <p:cNvPr id="12306" name="任意多边形 52"/>
            <p:cNvSpPr/>
            <p:nvPr>
              <p:custDataLst>
                <p:tags r:id="rId25"/>
              </p:custDataLst>
            </p:nvPr>
          </p:nvSpPr>
          <p:spPr>
            <a:xfrm>
              <a:off x="8258" y="6940"/>
              <a:ext cx="622" cy="130"/>
            </a:xfrm>
            <a:custGeom>
              <a:avLst/>
              <a:gdLst/>
              <a:ahLst/>
              <a:cxnLst>
                <a:cxn ang="0">
                  <a:pos x="0" y="69850"/>
                </a:cxn>
                <a:cxn ang="0">
                  <a:pos x="16821" y="50800"/>
                </a:cxn>
                <a:cxn ang="0">
                  <a:pos x="25231" y="31750"/>
                </a:cxn>
                <a:cxn ang="0">
                  <a:pos x="100925" y="0"/>
                </a:cxn>
                <a:cxn ang="0">
                  <a:pos x="168207" y="12700"/>
                </a:cxn>
                <a:cxn ang="0">
                  <a:pos x="243901" y="44450"/>
                </a:cxn>
                <a:cxn ang="0">
                  <a:pos x="319594" y="69850"/>
                </a:cxn>
                <a:cxn ang="0">
                  <a:pos x="370056" y="82550"/>
                </a:cxn>
                <a:cxn ang="0">
                  <a:pos x="395287" y="82550"/>
                </a:cxn>
              </a:cxnLst>
              <a:pathLst>
                <a:path w="530578" h="146756">
                  <a:moveTo>
                    <a:pt x="0" y="124178"/>
                  </a:moveTo>
                  <a:cubicBezTo>
                    <a:pt x="7526" y="112889"/>
                    <a:pt x="16510" y="102446"/>
                    <a:pt x="22578" y="90311"/>
                  </a:cubicBezTo>
                  <a:cubicBezTo>
                    <a:pt x="27900" y="79668"/>
                    <a:pt x="25453" y="64858"/>
                    <a:pt x="33867" y="56444"/>
                  </a:cubicBezTo>
                  <a:cubicBezTo>
                    <a:pt x="72683" y="17628"/>
                    <a:pt x="92881" y="14195"/>
                    <a:pt x="135467" y="0"/>
                  </a:cubicBezTo>
                  <a:cubicBezTo>
                    <a:pt x="151105" y="3128"/>
                    <a:pt x="206252" y="11730"/>
                    <a:pt x="225778" y="22578"/>
                  </a:cubicBezTo>
                  <a:cubicBezTo>
                    <a:pt x="342230" y="87273"/>
                    <a:pt x="250746" y="53478"/>
                    <a:pt x="327378" y="79022"/>
                  </a:cubicBezTo>
                  <a:cubicBezTo>
                    <a:pt x="381046" y="114802"/>
                    <a:pt x="348372" y="97309"/>
                    <a:pt x="428978" y="124178"/>
                  </a:cubicBezTo>
                  <a:cubicBezTo>
                    <a:pt x="428980" y="124179"/>
                    <a:pt x="496710" y="146756"/>
                    <a:pt x="496711" y="146756"/>
                  </a:cubicBezTo>
                  <a:lnTo>
                    <a:pt x="530578" y="146756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07" name="任意多边形 53"/>
            <p:cNvSpPr/>
            <p:nvPr>
              <p:custDataLst>
                <p:tags r:id="rId26"/>
              </p:custDataLst>
            </p:nvPr>
          </p:nvSpPr>
          <p:spPr>
            <a:xfrm>
              <a:off x="8888" y="6940"/>
              <a:ext cx="622" cy="130"/>
            </a:xfrm>
            <a:custGeom>
              <a:avLst/>
              <a:gdLst/>
              <a:ahLst/>
              <a:cxnLst>
                <a:cxn ang="0">
                  <a:pos x="0" y="69850"/>
                </a:cxn>
                <a:cxn ang="0">
                  <a:pos x="16821" y="50800"/>
                </a:cxn>
                <a:cxn ang="0">
                  <a:pos x="25231" y="31750"/>
                </a:cxn>
                <a:cxn ang="0">
                  <a:pos x="100925" y="0"/>
                </a:cxn>
                <a:cxn ang="0">
                  <a:pos x="168207" y="12700"/>
                </a:cxn>
                <a:cxn ang="0">
                  <a:pos x="243901" y="44450"/>
                </a:cxn>
                <a:cxn ang="0">
                  <a:pos x="319594" y="69850"/>
                </a:cxn>
                <a:cxn ang="0">
                  <a:pos x="370056" y="82550"/>
                </a:cxn>
                <a:cxn ang="0">
                  <a:pos x="395287" y="82550"/>
                </a:cxn>
              </a:cxnLst>
              <a:pathLst>
                <a:path w="530578" h="146756">
                  <a:moveTo>
                    <a:pt x="0" y="124178"/>
                  </a:moveTo>
                  <a:cubicBezTo>
                    <a:pt x="7526" y="112889"/>
                    <a:pt x="16510" y="102446"/>
                    <a:pt x="22578" y="90311"/>
                  </a:cubicBezTo>
                  <a:cubicBezTo>
                    <a:pt x="27900" y="79668"/>
                    <a:pt x="25453" y="64858"/>
                    <a:pt x="33867" y="56444"/>
                  </a:cubicBezTo>
                  <a:cubicBezTo>
                    <a:pt x="72683" y="17628"/>
                    <a:pt x="92881" y="14195"/>
                    <a:pt x="135467" y="0"/>
                  </a:cubicBezTo>
                  <a:cubicBezTo>
                    <a:pt x="151105" y="3128"/>
                    <a:pt x="206252" y="11730"/>
                    <a:pt x="225778" y="22578"/>
                  </a:cubicBezTo>
                  <a:cubicBezTo>
                    <a:pt x="342230" y="87273"/>
                    <a:pt x="250746" y="53478"/>
                    <a:pt x="327378" y="79022"/>
                  </a:cubicBezTo>
                  <a:cubicBezTo>
                    <a:pt x="381046" y="114802"/>
                    <a:pt x="348372" y="97309"/>
                    <a:pt x="428978" y="124178"/>
                  </a:cubicBezTo>
                  <a:cubicBezTo>
                    <a:pt x="428980" y="124179"/>
                    <a:pt x="496710" y="146756"/>
                    <a:pt x="496711" y="146756"/>
                  </a:cubicBezTo>
                  <a:lnTo>
                    <a:pt x="530578" y="146756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cxnSp>
          <p:nvCxnSpPr>
            <p:cNvPr id="12308" name="直接箭头连接符 54"/>
            <p:cNvCxnSpPr/>
            <p:nvPr>
              <p:custDataLst>
                <p:tags r:id="rId27"/>
              </p:custDataLst>
            </p:nvPr>
          </p:nvCxnSpPr>
          <p:spPr>
            <a:xfrm>
              <a:off x="8250" y="7288"/>
              <a:ext cx="1960" cy="2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12309" name="直接箭头连接符 55"/>
            <p:cNvCxnSpPr/>
            <p:nvPr>
              <p:custDataLst>
                <p:tags r:id="rId28"/>
              </p:custDataLst>
            </p:nvPr>
          </p:nvCxnSpPr>
          <p:spPr>
            <a:xfrm rot="-5400000" flipV="1">
              <a:off x="7970" y="7010"/>
              <a:ext cx="56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</p:grpSp>
      <p:sp>
        <p:nvSpPr>
          <p:cNvPr id="2" name="文本框 1"/>
          <p:cNvSpPr txBox="1"/>
          <p:nvPr>
            <p:custDataLst>
              <p:tags r:id="rId29"/>
            </p:custDataLst>
          </p:nvPr>
        </p:nvSpPr>
        <p:spPr>
          <a:xfrm>
            <a:off x="4977130" y="2438400"/>
            <a:ext cx="134937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 dirty="0">
                <a:solidFill>
                  <a:srgbClr val="5B55DD"/>
                </a:solidFill>
                <a:ea typeface="楷体_GB2312" pitchFamily="49" charset="-122"/>
                <a:sym typeface="+mn-ea"/>
              </a:rPr>
              <a:t>低压交流电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0"/>
            </p:custDataLst>
          </p:nvPr>
        </p:nvSpPr>
        <p:spPr>
          <a:xfrm>
            <a:off x="926465" y="2393950"/>
            <a:ext cx="145478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 b="1" dirty="0">
                <a:solidFill>
                  <a:srgbClr val="5B55DD"/>
                </a:solidFill>
                <a:ea typeface="楷体_GB2312" pitchFamily="49" charset="-122"/>
                <a:sym typeface="+mn-ea"/>
              </a:rPr>
              <a:t>220V</a:t>
            </a:r>
            <a:r>
              <a:rPr lang="zh-CN" altLang="en-US" sz="1800" b="1" dirty="0">
                <a:solidFill>
                  <a:srgbClr val="5B55DD"/>
                </a:solidFill>
                <a:ea typeface="楷体_GB2312" pitchFamily="49" charset="-122"/>
                <a:sym typeface="+mn-ea"/>
              </a:rPr>
              <a:t>交流电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1"/>
            </p:custDataLst>
          </p:nvPr>
        </p:nvSpPr>
        <p:spPr>
          <a:xfrm>
            <a:off x="926465" y="3744595"/>
            <a:ext cx="182118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eaLnBrk="1" hangingPunct="1">
              <a:buNone/>
            </a:pPr>
            <a:r>
              <a:rPr lang="zh-CN" altLang="en-US" sz="1800" b="1" dirty="0">
                <a:solidFill>
                  <a:srgbClr val="5B55DD"/>
                </a:solidFill>
                <a:ea typeface="楷体_GB2312" pitchFamily="49" charset="-122"/>
                <a:sym typeface="+mn-ea"/>
              </a:rPr>
              <a:t>单向脉动直流电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2"/>
            </p:custDataLst>
          </p:nvPr>
        </p:nvSpPr>
        <p:spPr>
          <a:xfrm>
            <a:off x="1047750" y="4909185"/>
            <a:ext cx="157797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eaLnBrk="1" hangingPunct="1">
              <a:buNone/>
            </a:pPr>
            <a:r>
              <a:rPr lang="zh-CN" altLang="en-US" sz="1800" b="1" dirty="0">
                <a:solidFill>
                  <a:srgbClr val="5B55DD"/>
                </a:solidFill>
                <a:ea typeface="楷体_GB2312" pitchFamily="49" charset="-122"/>
                <a:sym typeface="+mn-ea"/>
              </a:rPr>
              <a:t>稳定直流电源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67300" y="3789045"/>
            <a:ext cx="9486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rgbClr val="5B55DD"/>
                </a:solidFill>
                <a:ea typeface="楷体_GB2312" pitchFamily="49" charset="-122"/>
                <a:sym typeface="+mn-ea"/>
              </a:rPr>
              <a:t>直流电</a:t>
            </a:r>
            <a:endParaRPr lang="zh-CN" altLang="en-US" b="1" dirty="0">
              <a:solidFill>
                <a:srgbClr val="5B55DD"/>
              </a:solidFill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111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4112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4113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4114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1" grpId="0" build="p"/>
      <p:bldP spid="4112" grpId="0" build="p"/>
      <p:bldP spid="4113" grpId="0" build="p"/>
      <p:bldP spid="41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/>
          </p:cNvSpPr>
          <p:nvPr/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Garamond" panose="02020404030301010803" pitchFamily="18" charset="0"/>
                <a:ea typeface="楷体_GB2312" pitchFamily="49" charset="-122"/>
              </a:rPr>
              <a:t>整流滤波稳压电路</a:t>
            </a:r>
            <a:endParaRPr lang="en-US" altLang="zh-CN" sz="3200" b="1" dirty="0">
              <a:solidFill>
                <a:srgbClr val="FF0000"/>
              </a:solidFill>
              <a:latin typeface="Garamond" panose="02020404030301010803" pitchFamily="18" charset="0"/>
              <a:ea typeface="楷体_GB2312" pitchFamily="49" charset="-122"/>
            </a:endParaRPr>
          </a:p>
        </p:txBody>
      </p:sp>
      <p:pic>
        <p:nvPicPr>
          <p:cNvPr id="33795" name="图片 1" descr="微信图片_20220112161047"/>
          <p:cNvPicPr>
            <a:picLocks noChangeAspect="1"/>
          </p:cNvPicPr>
          <p:nvPr/>
        </p:nvPicPr>
        <p:blipFill>
          <a:blip r:embed="rId1"/>
          <a:srcRect l="9671" t="11028" r="20226" b="5478"/>
          <a:stretch>
            <a:fillRect/>
          </a:stretch>
        </p:blipFill>
        <p:spPr>
          <a:xfrm>
            <a:off x="1108075" y="1566863"/>
            <a:ext cx="5889625" cy="52593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Grp="1"/>
          </p:cNvSpPr>
          <p:nvPr/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Garamond" panose="02020404030301010803" pitchFamily="18" charset="0"/>
                <a:ea typeface="楷体_GB2312" pitchFamily="49" charset="-122"/>
              </a:rPr>
              <a:t>整流滤波稳压波形</a:t>
            </a:r>
            <a:endParaRPr lang="en-US" altLang="zh-CN" sz="3200" b="1" dirty="0">
              <a:solidFill>
                <a:srgbClr val="FF0000"/>
              </a:solidFill>
              <a:latin typeface="Garamond" panose="02020404030301010803" pitchFamily="18" charset="0"/>
              <a:ea typeface="楷体_GB2312" pitchFamily="49" charset="-122"/>
            </a:endParaRPr>
          </a:p>
        </p:txBody>
      </p:sp>
      <p:graphicFrame>
        <p:nvGraphicFramePr>
          <p:cNvPr id="34819" name="对象 2"/>
          <p:cNvGraphicFramePr/>
          <p:nvPr/>
        </p:nvGraphicFramePr>
        <p:xfrm>
          <a:off x="1054100" y="1671638"/>
          <a:ext cx="6708775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3048000" imgH="2286000" progId="Paint.Picture">
                  <p:embed/>
                </p:oleObj>
              </mc:Choice>
              <mc:Fallback>
                <p:oleObj name="" r:id="rId1" imgW="3048000" imgH="2286000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54100" y="1671638"/>
                        <a:ext cx="6708775" cy="4981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实验思考题</a:t>
            </a:r>
            <a:endParaRPr lang="zh-CN" altLang="en-US" sz="32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3584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dirty="0"/>
              <a:t> 1.</a:t>
            </a:r>
            <a:r>
              <a:rPr lang="zh-CN" altLang="en-US" dirty="0">
                <a:ea typeface="楷体_GB2312" pitchFamily="49" charset="-122"/>
              </a:rPr>
              <a:t>极性电容接反会有什么后果？怎样避免极性接反？</a:t>
            </a:r>
            <a:endParaRPr lang="zh-CN" altLang="en-US" dirty="0">
              <a:ea typeface="楷体_GB2312" pitchFamily="49" charset="-122"/>
            </a:endParaRPr>
          </a:p>
          <a:p>
            <a:pPr eaLnBrk="1" hangingPunct="1">
              <a:buNone/>
            </a:pPr>
            <a:r>
              <a:rPr lang="zh-CN" altLang="en-US" dirty="0">
                <a:ea typeface="楷体_GB2312" pitchFamily="49" charset="-122"/>
              </a:rPr>
              <a:t> </a:t>
            </a:r>
            <a:r>
              <a:rPr lang="en-US" altLang="zh-CN" dirty="0">
                <a:ea typeface="楷体_GB2312" pitchFamily="49" charset="-122"/>
              </a:rPr>
              <a:t>2.</a:t>
            </a:r>
            <a:r>
              <a:rPr lang="zh-CN" altLang="en-US" dirty="0">
                <a:ea typeface="楷体_GB2312" pitchFamily="49" charset="-122"/>
              </a:rPr>
              <a:t>在桥式整流电路中，如果某个二极管短路、开路或接反将会出现什么问题？</a:t>
            </a:r>
            <a:endParaRPr lang="zh-CN" altLang="en-US" dirty="0">
              <a:ea typeface="楷体_GB2312" pitchFamily="49" charset="-122"/>
            </a:endParaRPr>
          </a:p>
          <a:p>
            <a:pPr eaLnBrk="1" hangingPunct="1">
              <a:buNone/>
            </a:pPr>
            <a:r>
              <a:rPr lang="en-US" altLang="zh-CN" dirty="0">
                <a:ea typeface="楷体_GB2312" pitchFamily="49" charset="-122"/>
              </a:rPr>
              <a:t>3.</a:t>
            </a:r>
            <a:r>
              <a:rPr lang="zh-CN" altLang="en-US" dirty="0">
                <a:ea typeface="楷体_GB2312" pitchFamily="49" charset="-122"/>
              </a:rPr>
              <a:t>引起稳压电源输出电压不稳定的主要原因是什么？</a:t>
            </a:r>
            <a:endParaRPr lang="zh-CN" altLang="en-US" dirty="0">
              <a:ea typeface="楷体_GB2312" pitchFamily="49" charset="-122"/>
            </a:endParaRPr>
          </a:p>
          <a:p>
            <a:pPr eaLnBrk="1" hangingPunct="1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整流电路</a:t>
            </a:r>
            <a:endParaRPr lang="zh-CN" altLang="en-US" sz="32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13315" name="Line 26"/>
          <p:cNvSpPr/>
          <p:nvPr/>
        </p:nvSpPr>
        <p:spPr>
          <a:xfrm>
            <a:off x="5875338" y="5683250"/>
            <a:ext cx="18462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16" name="Line 27"/>
          <p:cNvSpPr/>
          <p:nvPr/>
        </p:nvSpPr>
        <p:spPr>
          <a:xfrm flipV="1">
            <a:off x="5875338" y="4783138"/>
            <a:ext cx="0" cy="9001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17" name="Freeform 28"/>
          <p:cNvSpPr/>
          <p:nvPr/>
        </p:nvSpPr>
        <p:spPr>
          <a:xfrm>
            <a:off x="5876925" y="5143500"/>
            <a:ext cx="630238" cy="525463"/>
          </a:xfrm>
          <a:custGeom>
            <a:avLst/>
            <a:gdLst/>
            <a:ahLst/>
            <a:cxnLst>
              <a:cxn ang="0">
                <a:pos x="0" y="525463"/>
              </a:cxn>
              <a:cxn ang="0">
                <a:pos x="180975" y="74613"/>
              </a:cxn>
              <a:cxn ang="0">
                <a:pos x="404813" y="74613"/>
              </a:cxn>
              <a:cxn ang="0">
                <a:pos x="630238" y="525463"/>
              </a:cxn>
            </a:cxnLst>
            <a:pathLst>
              <a:path w="397" h="331">
                <a:moveTo>
                  <a:pt x="0" y="331"/>
                </a:moveTo>
                <a:cubicBezTo>
                  <a:pt x="36" y="212"/>
                  <a:pt x="72" y="94"/>
                  <a:pt x="114" y="47"/>
                </a:cubicBezTo>
                <a:cubicBezTo>
                  <a:pt x="156" y="0"/>
                  <a:pt x="208" y="0"/>
                  <a:pt x="255" y="47"/>
                </a:cubicBezTo>
                <a:cubicBezTo>
                  <a:pt x="302" y="94"/>
                  <a:pt x="373" y="284"/>
                  <a:pt x="397" y="331"/>
                </a:cubicBezTo>
              </a:path>
            </a:pathLst>
          </a:cu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3318" name="Freeform 29"/>
          <p:cNvSpPr/>
          <p:nvPr/>
        </p:nvSpPr>
        <p:spPr>
          <a:xfrm>
            <a:off x="6505575" y="5143500"/>
            <a:ext cx="630238" cy="525463"/>
          </a:xfrm>
          <a:custGeom>
            <a:avLst/>
            <a:gdLst/>
            <a:ahLst/>
            <a:cxnLst>
              <a:cxn ang="0">
                <a:pos x="0" y="525463"/>
              </a:cxn>
              <a:cxn ang="0">
                <a:pos x="180975" y="74613"/>
              </a:cxn>
              <a:cxn ang="0">
                <a:pos x="404813" y="74613"/>
              </a:cxn>
              <a:cxn ang="0">
                <a:pos x="630238" y="525463"/>
              </a:cxn>
            </a:cxnLst>
            <a:pathLst>
              <a:path w="397" h="331">
                <a:moveTo>
                  <a:pt x="0" y="331"/>
                </a:moveTo>
                <a:cubicBezTo>
                  <a:pt x="36" y="212"/>
                  <a:pt x="72" y="94"/>
                  <a:pt x="114" y="47"/>
                </a:cubicBezTo>
                <a:cubicBezTo>
                  <a:pt x="156" y="0"/>
                  <a:pt x="208" y="0"/>
                  <a:pt x="255" y="47"/>
                </a:cubicBezTo>
                <a:cubicBezTo>
                  <a:pt x="302" y="94"/>
                  <a:pt x="373" y="284"/>
                  <a:pt x="397" y="331"/>
                </a:cubicBezTo>
              </a:path>
            </a:pathLst>
          </a:cu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222" name="Line 30"/>
          <p:cNvSpPr/>
          <p:nvPr/>
        </p:nvSpPr>
        <p:spPr>
          <a:xfrm>
            <a:off x="4122738" y="5368925"/>
            <a:ext cx="1079500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3320" name="组合 30"/>
          <p:cNvGrpSpPr/>
          <p:nvPr/>
        </p:nvGrpSpPr>
        <p:grpSpPr>
          <a:xfrm>
            <a:off x="1601788" y="4513263"/>
            <a:ext cx="2205037" cy="1606550"/>
            <a:chOff x="1601788" y="4868863"/>
            <a:chExt cx="2205037" cy="1606550"/>
          </a:xfrm>
        </p:grpSpPr>
        <p:sp>
          <p:nvSpPr>
            <p:cNvPr id="13340" name="Line 22"/>
            <p:cNvSpPr/>
            <p:nvPr/>
          </p:nvSpPr>
          <p:spPr>
            <a:xfrm>
              <a:off x="1960563" y="5949950"/>
              <a:ext cx="184626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341" name="Line 23"/>
            <p:cNvSpPr/>
            <p:nvPr/>
          </p:nvSpPr>
          <p:spPr>
            <a:xfrm flipV="1">
              <a:off x="1960563" y="5049838"/>
              <a:ext cx="0" cy="9001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342" name="Freeform 24"/>
            <p:cNvSpPr/>
            <p:nvPr/>
          </p:nvSpPr>
          <p:spPr>
            <a:xfrm>
              <a:off x="1960563" y="5424488"/>
              <a:ext cx="630237" cy="525462"/>
            </a:xfrm>
            <a:custGeom>
              <a:avLst/>
              <a:gdLst/>
              <a:ahLst/>
              <a:cxnLst>
                <a:cxn ang="0">
                  <a:pos x="0" y="525462"/>
                </a:cxn>
                <a:cxn ang="0">
                  <a:pos x="180975" y="74612"/>
                </a:cxn>
                <a:cxn ang="0">
                  <a:pos x="404812" y="74612"/>
                </a:cxn>
                <a:cxn ang="0">
                  <a:pos x="630237" y="525462"/>
                </a:cxn>
              </a:cxnLst>
              <a:pathLst>
                <a:path w="397" h="331">
                  <a:moveTo>
                    <a:pt x="0" y="331"/>
                  </a:moveTo>
                  <a:cubicBezTo>
                    <a:pt x="36" y="212"/>
                    <a:pt x="72" y="94"/>
                    <a:pt x="114" y="47"/>
                  </a:cubicBezTo>
                  <a:cubicBezTo>
                    <a:pt x="156" y="0"/>
                    <a:pt x="208" y="0"/>
                    <a:pt x="255" y="47"/>
                  </a:cubicBezTo>
                  <a:cubicBezTo>
                    <a:pt x="302" y="94"/>
                    <a:pt x="373" y="284"/>
                    <a:pt x="397" y="331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3" name="Freeform 25"/>
            <p:cNvSpPr/>
            <p:nvPr/>
          </p:nvSpPr>
          <p:spPr>
            <a:xfrm flipV="1">
              <a:off x="2590800" y="5949950"/>
              <a:ext cx="630238" cy="525463"/>
            </a:xfrm>
            <a:custGeom>
              <a:avLst/>
              <a:gdLst/>
              <a:ahLst/>
              <a:cxnLst>
                <a:cxn ang="0">
                  <a:pos x="0" y="525463"/>
                </a:cxn>
                <a:cxn ang="0">
                  <a:pos x="180975" y="74613"/>
                </a:cxn>
                <a:cxn ang="0">
                  <a:pos x="404813" y="74613"/>
                </a:cxn>
                <a:cxn ang="0">
                  <a:pos x="630238" y="525463"/>
                </a:cxn>
              </a:cxnLst>
              <a:pathLst>
                <a:path w="397" h="331">
                  <a:moveTo>
                    <a:pt x="0" y="331"/>
                  </a:moveTo>
                  <a:cubicBezTo>
                    <a:pt x="36" y="212"/>
                    <a:pt x="72" y="94"/>
                    <a:pt x="114" y="47"/>
                  </a:cubicBezTo>
                  <a:cubicBezTo>
                    <a:pt x="156" y="0"/>
                    <a:pt x="208" y="0"/>
                    <a:pt x="255" y="47"/>
                  </a:cubicBezTo>
                  <a:cubicBezTo>
                    <a:pt x="302" y="94"/>
                    <a:pt x="373" y="284"/>
                    <a:pt x="397" y="331"/>
                  </a:cubicBezTo>
                </a:path>
              </a:pathLst>
            </a:custGeom>
            <a:noFill/>
            <a:ln w="9525" cap="flat" cmpd="sng">
              <a:solidFill>
                <a:schemeClr val="accent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44" name="Text Box 37"/>
            <p:cNvSpPr txBox="1"/>
            <p:nvPr/>
          </p:nvSpPr>
          <p:spPr>
            <a:xfrm>
              <a:off x="1601788" y="4868863"/>
              <a:ext cx="357187" cy="3698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 lang="en-US" altLang="zh-CN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900" dirty="0">
                  <a:latin typeface="Times New Roman" panose="02020603050405020304" pitchFamily="18" charset="0"/>
                </a:rPr>
                <a:t>2</a:t>
              </a:r>
              <a:endParaRPr lang="en-US" altLang="zh-CN" sz="9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13321" name="Text Box 38"/>
          <p:cNvSpPr txBox="1"/>
          <p:nvPr/>
        </p:nvSpPr>
        <p:spPr>
          <a:xfrm>
            <a:off x="5516563" y="4603750"/>
            <a:ext cx="3746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i="1" dirty="0">
                <a:latin typeface="Times New Roman" panose="02020603050405020304" pitchFamily="18" charset="0"/>
              </a:rPr>
              <a:t>u</a:t>
            </a:r>
            <a:r>
              <a:rPr lang="en-US" altLang="zh-CN" sz="1200" dirty="0">
                <a:latin typeface="Times New Roman" panose="02020603050405020304" pitchFamily="18" charset="0"/>
              </a:rPr>
              <a:t>o</a:t>
            </a:r>
            <a:endParaRPr lang="en-US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22" name="Text Box 39"/>
          <p:cNvSpPr txBox="1"/>
          <p:nvPr/>
        </p:nvSpPr>
        <p:spPr>
          <a:xfrm>
            <a:off x="5472113" y="5008563"/>
            <a:ext cx="388937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400" i="1" dirty="0">
                <a:latin typeface="Times New Roman" panose="02020603050405020304" pitchFamily="18" charset="0"/>
              </a:rPr>
              <a:t>U</a:t>
            </a:r>
            <a:r>
              <a:rPr lang="en-US" altLang="zh-CN" sz="1200" dirty="0">
                <a:latin typeface="Times New Roman" panose="02020603050405020304" pitchFamily="18" charset="0"/>
              </a:rPr>
              <a:t>p</a:t>
            </a:r>
            <a:endParaRPr lang="en-US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23" name="Text Box 40"/>
          <p:cNvSpPr txBox="1"/>
          <p:nvPr/>
        </p:nvSpPr>
        <p:spPr>
          <a:xfrm>
            <a:off x="5564188" y="5233988"/>
            <a:ext cx="312737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1400" i="1" dirty="0">
                <a:latin typeface="Times New Roman" panose="02020603050405020304" pitchFamily="18" charset="0"/>
              </a:rPr>
              <a:t>U</a:t>
            </a:r>
            <a:endParaRPr lang="en-US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24" name="Line 41"/>
          <p:cNvSpPr/>
          <p:nvPr/>
        </p:nvSpPr>
        <p:spPr>
          <a:xfrm>
            <a:off x="5876925" y="5149850"/>
            <a:ext cx="1169988" cy="0"/>
          </a:xfrm>
          <a:prstGeom prst="line">
            <a:avLst/>
          </a:prstGeom>
          <a:ln w="9525" cap="flat" cmpd="sng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3325" name="Line 42"/>
          <p:cNvSpPr/>
          <p:nvPr/>
        </p:nvSpPr>
        <p:spPr>
          <a:xfrm>
            <a:off x="5876925" y="5368925"/>
            <a:ext cx="12604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graphicFrame>
        <p:nvGraphicFramePr>
          <p:cNvPr id="13326" name="对象 4"/>
          <p:cNvGraphicFramePr/>
          <p:nvPr/>
        </p:nvGraphicFramePr>
        <p:xfrm>
          <a:off x="1960563" y="1811338"/>
          <a:ext cx="4830762" cy="250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876550" imgH="1485900" progId="Visio.Drawing.15">
                  <p:embed/>
                </p:oleObj>
              </mc:Choice>
              <mc:Fallback>
                <p:oleObj name="" r:id="rId1" imgW="2876550" imgH="148590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60563" y="1811338"/>
                        <a:ext cx="4830762" cy="2508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肘形连接符 3"/>
          <p:cNvCxnSpPr/>
          <p:nvPr/>
        </p:nvCxnSpPr>
        <p:spPr>
          <a:xfrm flipV="1">
            <a:off x="3468688" y="1903413"/>
            <a:ext cx="2454275" cy="801687"/>
          </a:xfrm>
          <a:prstGeom prst="bentConnector3">
            <a:avLst>
              <a:gd name="adj1" fmla="val 24111"/>
            </a:avLst>
          </a:prstGeom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5" name="肘形连接符 4"/>
          <p:cNvCxnSpPr/>
          <p:nvPr/>
        </p:nvCxnSpPr>
        <p:spPr>
          <a:xfrm rot="5400000">
            <a:off x="4337050" y="2439988"/>
            <a:ext cx="2122488" cy="1049337"/>
          </a:xfrm>
          <a:prstGeom prst="bentConnector3">
            <a:avLst>
              <a:gd name="adj1" fmla="val 100208"/>
            </a:avLst>
          </a:prstGeom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6" name="肘形连接符 5"/>
          <p:cNvCxnSpPr/>
          <p:nvPr/>
        </p:nvCxnSpPr>
        <p:spPr>
          <a:xfrm rot="10800000">
            <a:off x="3448050" y="3432175"/>
            <a:ext cx="1403350" cy="576263"/>
          </a:xfrm>
          <a:prstGeom prst="bentConnector3">
            <a:avLst>
              <a:gd name="adj1" fmla="val -903"/>
            </a:avLst>
          </a:prstGeom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3330" name="肘形连接符 8"/>
          <p:cNvCxnSpPr/>
          <p:nvPr/>
        </p:nvCxnSpPr>
        <p:spPr>
          <a:xfrm>
            <a:off x="3457575" y="3252788"/>
            <a:ext cx="1428750" cy="3175"/>
          </a:xfrm>
          <a:prstGeom prst="bentConnector2">
            <a:avLst/>
          </a:prstGeom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0" name="肘形连接符 9"/>
          <p:cNvCxnSpPr/>
          <p:nvPr/>
        </p:nvCxnSpPr>
        <p:spPr>
          <a:xfrm flipV="1">
            <a:off x="4902200" y="2127250"/>
            <a:ext cx="1335088" cy="1117600"/>
          </a:xfrm>
          <a:prstGeom prst="bentConnector3">
            <a:avLst>
              <a:gd name="adj1" fmla="val -2139"/>
            </a:avLst>
          </a:prstGeom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3" name="肘形连接符 12"/>
          <p:cNvCxnSpPr/>
          <p:nvPr/>
        </p:nvCxnSpPr>
        <p:spPr>
          <a:xfrm rot="5400000">
            <a:off x="4214813" y="2205038"/>
            <a:ext cx="2081212" cy="1906587"/>
          </a:xfrm>
          <a:prstGeom prst="bentConnector3">
            <a:avLst>
              <a:gd name="adj1" fmla="val 100852"/>
            </a:avLst>
          </a:prstGeom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</p:cxnSp>
      <p:cxnSp>
        <p:nvCxnSpPr>
          <p:cNvPr id="15" name="直接连接符 14"/>
          <p:cNvCxnSpPr/>
          <p:nvPr/>
        </p:nvCxnSpPr>
        <p:spPr>
          <a:xfrm flipH="1" flipV="1">
            <a:off x="4302125" y="2938463"/>
            <a:ext cx="6350" cy="1268412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16" name="直接箭头连接符 15"/>
          <p:cNvCxnSpPr/>
          <p:nvPr/>
        </p:nvCxnSpPr>
        <p:spPr>
          <a:xfrm flipH="1" flipV="1">
            <a:off x="3402013" y="2892425"/>
            <a:ext cx="906462" cy="3492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</p:cxnSp>
      <p:sp>
        <p:nvSpPr>
          <p:cNvPr id="13335" name="文本框 16"/>
          <p:cNvSpPr txBox="1"/>
          <p:nvPr/>
        </p:nvSpPr>
        <p:spPr>
          <a:xfrm>
            <a:off x="3698875" y="2151063"/>
            <a:ext cx="403225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1600" i="1" dirty="0">
                <a:latin typeface="Times New Roman" panose="02020603050405020304" pitchFamily="18" charset="0"/>
              </a:rPr>
              <a:t>D</a:t>
            </a:r>
            <a:r>
              <a:rPr lang="en-US" altLang="zh-CN" sz="1600" baseline="-25000" dirty="0">
                <a:latin typeface="Arial" panose="020B0604020202020204" pitchFamily="34" charset="0"/>
              </a:rPr>
              <a:t>1</a:t>
            </a:r>
            <a:endParaRPr lang="en-US" altLang="zh-CN" sz="1600" baseline="-25000" dirty="0">
              <a:latin typeface="Arial" panose="020B0604020202020204" pitchFamily="34" charset="0"/>
            </a:endParaRPr>
          </a:p>
        </p:txBody>
      </p:sp>
      <p:sp>
        <p:nvSpPr>
          <p:cNvPr id="13336" name="文本框 17"/>
          <p:cNvSpPr txBox="1"/>
          <p:nvPr/>
        </p:nvSpPr>
        <p:spPr>
          <a:xfrm>
            <a:off x="3686175" y="3582988"/>
            <a:ext cx="403225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1600" i="1" dirty="0">
                <a:latin typeface="Times New Roman" panose="02020603050405020304" pitchFamily="18" charset="0"/>
              </a:rPr>
              <a:t>D</a:t>
            </a:r>
            <a:r>
              <a:rPr lang="en-US" altLang="zh-CN" sz="1600" baseline="-25000" dirty="0">
                <a:latin typeface="Arial" panose="020B0604020202020204" pitchFamily="34" charset="0"/>
              </a:rPr>
              <a:t>3</a:t>
            </a:r>
            <a:endParaRPr lang="en-US" altLang="zh-CN" sz="1600" baseline="-25000" dirty="0">
              <a:latin typeface="Arial" panose="020B0604020202020204" pitchFamily="34" charset="0"/>
            </a:endParaRPr>
          </a:p>
        </p:txBody>
      </p:sp>
      <p:sp>
        <p:nvSpPr>
          <p:cNvPr id="13337" name="文本框 18"/>
          <p:cNvSpPr txBox="1"/>
          <p:nvPr/>
        </p:nvSpPr>
        <p:spPr>
          <a:xfrm>
            <a:off x="4302125" y="3640138"/>
            <a:ext cx="40322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1600" i="1" dirty="0">
                <a:latin typeface="Times New Roman" panose="02020603050405020304" pitchFamily="18" charset="0"/>
              </a:rPr>
              <a:t>D</a:t>
            </a:r>
            <a:r>
              <a:rPr lang="en-US" altLang="zh-CN" sz="1600" baseline="-25000" dirty="0">
                <a:latin typeface="Arial" panose="020B0604020202020204" pitchFamily="34" charset="0"/>
              </a:rPr>
              <a:t>4</a:t>
            </a:r>
            <a:endParaRPr lang="en-US" altLang="zh-CN" sz="1600" baseline="-25000" dirty="0">
              <a:latin typeface="Arial" panose="020B0604020202020204" pitchFamily="34" charset="0"/>
            </a:endParaRPr>
          </a:p>
        </p:txBody>
      </p:sp>
      <p:sp>
        <p:nvSpPr>
          <p:cNvPr id="13338" name="文本框 19"/>
          <p:cNvSpPr txBox="1"/>
          <p:nvPr/>
        </p:nvSpPr>
        <p:spPr>
          <a:xfrm>
            <a:off x="4260850" y="2135188"/>
            <a:ext cx="403225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1600" i="1" dirty="0">
                <a:latin typeface="Times New Roman" panose="02020603050405020304" pitchFamily="18" charset="0"/>
              </a:rPr>
              <a:t>D</a:t>
            </a:r>
            <a:r>
              <a:rPr lang="en-US" altLang="zh-CN" sz="1600" baseline="-25000" dirty="0">
                <a:latin typeface="Arial" panose="020B0604020202020204" pitchFamily="34" charset="0"/>
              </a:rPr>
              <a:t>2</a:t>
            </a:r>
            <a:endParaRPr lang="en-US" altLang="zh-CN" sz="1600" baseline="-25000" dirty="0">
              <a:latin typeface="Arial" panose="020B0604020202020204" pitchFamily="34" charset="0"/>
            </a:endParaRPr>
          </a:p>
        </p:txBody>
      </p:sp>
      <p:graphicFrame>
        <p:nvGraphicFramePr>
          <p:cNvPr id="13339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68688" y="5956300"/>
          <a:ext cx="2636837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1346200" imgH="431800" progId="Equation.KSEE3">
                  <p:embed/>
                </p:oleObj>
              </mc:Choice>
              <mc:Fallback>
                <p:oleObj name="" r:id="rId3" imgW="1346200" imgH="4318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8688" y="5956300"/>
                        <a:ext cx="2636837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滤波电路</a:t>
            </a:r>
            <a:endParaRPr lang="zh-CN" altLang="en-US" sz="32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14339" name="Line 7"/>
          <p:cNvSpPr/>
          <p:nvPr/>
        </p:nvSpPr>
        <p:spPr>
          <a:xfrm>
            <a:off x="3109913" y="5529263"/>
            <a:ext cx="24304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40" name="Line 8"/>
          <p:cNvSpPr/>
          <p:nvPr/>
        </p:nvSpPr>
        <p:spPr>
          <a:xfrm flipV="1">
            <a:off x="3109913" y="4629150"/>
            <a:ext cx="0" cy="90011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341" name="Freeform 9"/>
          <p:cNvSpPr/>
          <p:nvPr/>
        </p:nvSpPr>
        <p:spPr>
          <a:xfrm>
            <a:off x="3111500" y="4989513"/>
            <a:ext cx="630238" cy="525462"/>
          </a:xfrm>
          <a:custGeom>
            <a:avLst/>
            <a:gdLst/>
            <a:ahLst/>
            <a:cxnLst>
              <a:cxn ang="0">
                <a:pos x="0" y="525462"/>
              </a:cxn>
              <a:cxn ang="0">
                <a:pos x="180975" y="74612"/>
              </a:cxn>
              <a:cxn ang="0">
                <a:pos x="404813" y="74612"/>
              </a:cxn>
              <a:cxn ang="0">
                <a:pos x="630238" y="525462"/>
              </a:cxn>
            </a:cxnLst>
            <a:pathLst>
              <a:path w="397" h="331">
                <a:moveTo>
                  <a:pt x="0" y="331"/>
                </a:moveTo>
                <a:cubicBezTo>
                  <a:pt x="36" y="212"/>
                  <a:pt x="72" y="94"/>
                  <a:pt x="114" y="47"/>
                </a:cubicBezTo>
                <a:cubicBezTo>
                  <a:pt x="156" y="0"/>
                  <a:pt x="208" y="0"/>
                  <a:pt x="255" y="47"/>
                </a:cubicBezTo>
                <a:cubicBezTo>
                  <a:pt x="302" y="94"/>
                  <a:pt x="373" y="284"/>
                  <a:pt x="397" y="331"/>
                </a:cubicBezTo>
              </a:path>
            </a:pathLst>
          </a:cu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342" name="Freeform 10"/>
          <p:cNvSpPr/>
          <p:nvPr/>
        </p:nvSpPr>
        <p:spPr>
          <a:xfrm>
            <a:off x="3740150" y="4989513"/>
            <a:ext cx="630238" cy="525462"/>
          </a:xfrm>
          <a:custGeom>
            <a:avLst/>
            <a:gdLst/>
            <a:ahLst/>
            <a:cxnLst>
              <a:cxn ang="0">
                <a:pos x="0" y="525462"/>
              </a:cxn>
              <a:cxn ang="0">
                <a:pos x="180975" y="74612"/>
              </a:cxn>
              <a:cxn ang="0">
                <a:pos x="404813" y="74612"/>
              </a:cxn>
              <a:cxn ang="0">
                <a:pos x="630238" y="525462"/>
              </a:cxn>
            </a:cxnLst>
            <a:pathLst>
              <a:path w="397" h="331">
                <a:moveTo>
                  <a:pt x="0" y="331"/>
                </a:moveTo>
                <a:cubicBezTo>
                  <a:pt x="36" y="212"/>
                  <a:pt x="72" y="94"/>
                  <a:pt x="114" y="47"/>
                </a:cubicBezTo>
                <a:cubicBezTo>
                  <a:pt x="156" y="0"/>
                  <a:pt x="208" y="0"/>
                  <a:pt x="255" y="47"/>
                </a:cubicBezTo>
                <a:cubicBezTo>
                  <a:pt x="302" y="94"/>
                  <a:pt x="373" y="284"/>
                  <a:pt x="397" y="331"/>
                </a:cubicBezTo>
              </a:path>
            </a:pathLst>
          </a:cu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343" name="Freeform 11"/>
          <p:cNvSpPr/>
          <p:nvPr/>
        </p:nvSpPr>
        <p:spPr>
          <a:xfrm>
            <a:off x="4370388" y="4989513"/>
            <a:ext cx="630237" cy="525462"/>
          </a:xfrm>
          <a:custGeom>
            <a:avLst/>
            <a:gdLst/>
            <a:ahLst/>
            <a:cxnLst>
              <a:cxn ang="0">
                <a:pos x="0" y="525462"/>
              </a:cxn>
              <a:cxn ang="0">
                <a:pos x="180975" y="74612"/>
              </a:cxn>
              <a:cxn ang="0">
                <a:pos x="404812" y="74612"/>
              </a:cxn>
              <a:cxn ang="0">
                <a:pos x="630237" y="525462"/>
              </a:cxn>
            </a:cxnLst>
            <a:pathLst>
              <a:path w="397" h="331">
                <a:moveTo>
                  <a:pt x="0" y="331"/>
                </a:moveTo>
                <a:cubicBezTo>
                  <a:pt x="36" y="212"/>
                  <a:pt x="72" y="94"/>
                  <a:pt x="114" y="47"/>
                </a:cubicBezTo>
                <a:cubicBezTo>
                  <a:pt x="156" y="0"/>
                  <a:pt x="208" y="0"/>
                  <a:pt x="255" y="47"/>
                </a:cubicBezTo>
                <a:cubicBezTo>
                  <a:pt x="302" y="94"/>
                  <a:pt x="373" y="284"/>
                  <a:pt x="397" y="331"/>
                </a:cubicBezTo>
              </a:path>
            </a:pathLst>
          </a:custGeom>
          <a:noFill/>
          <a:ln w="9525" cap="flat" cmpd="sng">
            <a:solidFill>
              <a:schemeClr val="accent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344" name="Freeform 22"/>
          <p:cNvSpPr/>
          <p:nvPr/>
        </p:nvSpPr>
        <p:spPr>
          <a:xfrm>
            <a:off x="3109913" y="4989513"/>
            <a:ext cx="2025650" cy="201612"/>
          </a:xfrm>
          <a:custGeom>
            <a:avLst/>
            <a:gdLst/>
            <a:ahLst/>
            <a:cxnLst>
              <a:cxn ang="0">
                <a:pos x="0" y="7937"/>
              </a:cxn>
              <a:cxn ang="0">
                <a:pos x="90488" y="52387"/>
              </a:cxn>
              <a:cxn ang="0">
                <a:pos x="179388" y="96837"/>
              </a:cxn>
              <a:cxn ang="0">
                <a:pos x="269875" y="7937"/>
              </a:cxn>
              <a:cxn ang="0">
                <a:pos x="360363" y="52387"/>
              </a:cxn>
              <a:cxn ang="0">
                <a:pos x="450850" y="96837"/>
              </a:cxn>
              <a:cxn ang="0">
                <a:pos x="585788" y="142875"/>
              </a:cxn>
              <a:cxn ang="0">
                <a:pos x="720725" y="142875"/>
              </a:cxn>
              <a:cxn ang="0">
                <a:pos x="809625" y="96837"/>
              </a:cxn>
              <a:cxn ang="0">
                <a:pos x="900113" y="7937"/>
              </a:cxn>
              <a:cxn ang="0">
                <a:pos x="1035050" y="52387"/>
              </a:cxn>
              <a:cxn ang="0">
                <a:pos x="1260475" y="142875"/>
              </a:cxn>
              <a:cxn ang="0">
                <a:pos x="1395413" y="142875"/>
              </a:cxn>
              <a:cxn ang="0">
                <a:pos x="1485900" y="52387"/>
              </a:cxn>
              <a:cxn ang="0">
                <a:pos x="1574800" y="52387"/>
              </a:cxn>
              <a:cxn ang="0">
                <a:pos x="1709738" y="96837"/>
              </a:cxn>
              <a:cxn ang="0">
                <a:pos x="1844675" y="187325"/>
              </a:cxn>
              <a:cxn ang="0">
                <a:pos x="2025650" y="187325"/>
              </a:cxn>
            </a:cxnLst>
            <a:pathLst>
              <a:path w="1276" h="127">
                <a:moveTo>
                  <a:pt x="0" y="5"/>
                </a:moveTo>
                <a:cubicBezTo>
                  <a:pt x="19" y="14"/>
                  <a:pt x="38" y="24"/>
                  <a:pt x="57" y="33"/>
                </a:cubicBezTo>
                <a:cubicBezTo>
                  <a:pt x="76" y="42"/>
                  <a:pt x="94" y="66"/>
                  <a:pt x="113" y="61"/>
                </a:cubicBezTo>
                <a:cubicBezTo>
                  <a:pt x="132" y="56"/>
                  <a:pt x="151" y="10"/>
                  <a:pt x="170" y="5"/>
                </a:cubicBezTo>
                <a:cubicBezTo>
                  <a:pt x="189" y="0"/>
                  <a:pt x="208" y="24"/>
                  <a:pt x="227" y="33"/>
                </a:cubicBezTo>
                <a:cubicBezTo>
                  <a:pt x="246" y="42"/>
                  <a:pt x="260" y="52"/>
                  <a:pt x="284" y="61"/>
                </a:cubicBezTo>
                <a:cubicBezTo>
                  <a:pt x="308" y="70"/>
                  <a:pt x="341" y="85"/>
                  <a:pt x="369" y="90"/>
                </a:cubicBezTo>
                <a:cubicBezTo>
                  <a:pt x="397" y="95"/>
                  <a:pt x="431" y="95"/>
                  <a:pt x="454" y="90"/>
                </a:cubicBezTo>
                <a:cubicBezTo>
                  <a:pt x="477" y="85"/>
                  <a:pt x="491" y="75"/>
                  <a:pt x="510" y="61"/>
                </a:cubicBezTo>
                <a:cubicBezTo>
                  <a:pt x="529" y="47"/>
                  <a:pt x="543" y="10"/>
                  <a:pt x="567" y="5"/>
                </a:cubicBezTo>
                <a:cubicBezTo>
                  <a:pt x="591" y="0"/>
                  <a:pt x="614" y="19"/>
                  <a:pt x="652" y="33"/>
                </a:cubicBezTo>
                <a:cubicBezTo>
                  <a:pt x="690" y="47"/>
                  <a:pt x="756" y="81"/>
                  <a:pt x="794" y="90"/>
                </a:cubicBezTo>
                <a:cubicBezTo>
                  <a:pt x="832" y="99"/>
                  <a:pt x="855" y="99"/>
                  <a:pt x="879" y="90"/>
                </a:cubicBezTo>
                <a:cubicBezTo>
                  <a:pt x="903" y="81"/>
                  <a:pt x="917" y="43"/>
                  <a:pt x="936" y="33"/>
                </a:cubicBezTo>
                <a:cubicBezTo>
                  <a:pt x="955" y="23"/>
                  <a:pt x="969" y="28"/>
                  <a:pt x="992" y="33"/>
                </a:cubicBezTo>
                <a:cubicBezTo>
                  <a:pt x="1015" y="38"/>
                  <a:pt x="1049" y="47"/>
                  <a:pt x="1077" y="61"/>
                </a:cubicBezTo>
                <a:cubicBezTo>
                  <a:pt x="1105" y="75"/>
                  <a:pt x="1129" y="109"/>
                  <a:pt x="1162" y="118"/>
                </a:cubicBezTo>
                <a:cubicBezTo>
                  <a:pt x="1195" y="127"/>
                  <a:pt x="1235" y="122"/>
                  <a:pt x="1276" y="118"/>
                </a:cubicBezTo>
              </a:path>
            </a:pathLst>
          </a:custGeom>
          <a:noFill/>
          <a:ln w="28575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345" name="Text Box 23"/>
          <p:cNvSpPr txBox="1"/>
          <p:nvPr/>
        </p:nvSpPr>
        <p:spPr>
          <a:xfrm>
            <a:off x="2660650" y="4540250"/>
            <a:ext cx="3746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i="1" dirty="0">
                <a:latin typeface="Times New Roman" panose="02020603050405020304" pitchFamily="18" charset="0"/>
              </a:rPr>
              <a:t>u</a:t>
            </a:r>
            <a:r>
              <a:rPr lang="en-US" altLang="zh-CN" sz="1200" dirty="0">
                <a:latin typeface="Times New Roman" panose="02020603050405020304" pitchFamily="18" charset="0"/>
              </a:rPr>
              <a:t>o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14346" name="Line 24"/>
          <p:cNvSpPr/>
          <p:nvPr/>
        </p:nvSpPr>
        <p:spPr>
          <a:xfrm>
            <a:off x="3109913" y="5259388"/>
            <a:ext cx="197961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grpSp>
        <p:nvGrpSpPr>
          <p:cNvPr id="14347" name="Group 55"/>
          <p:cNvGrpSpPr/>
          <p:nvPr/>
        </p:nvGrpSpPr>
        <p:grpSpPr>
          <a:xfrm>
            <a:off x="7567613" y="2033588"/>
            <a:ext cx="782637" cy="2328862"/>
            <a:chOff x="3923" y="1616"/>
            <a:chExt cx="576" cy="1677"/>
          </a:xfrm>
        </p:grpSpPr>
        <p:sp>
          <p:nvSpPr>
            <p:cNvPr id="14372" name="AutoShape 46"/>
            <p:cNvSpPr/>
            <p:nvPr/>
          </p:nvSpPr>
          <p:spPr>
            <a:xfrm>
              <a:off x="3923" y="1616"/>
              <a:ext cx="576" cy="765"/>
            </a:xfrm>
            <a:prstGeom prst="can">
              <a:avLst>
                <a:gd name="adj" fmla="val 33190"/>
              </a:avLst>
            </a:pr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4373" name="Line 47"/>
            <p:cNvSpPr/>
            <p:nvPr/>
          </p:nvSpPr>
          <p:spPr>
            <a:xfrm>
              <a:off x="4059" y="2341"/>
              <a:ext cx="0" cy="40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4" name="Line 48"/>
            <p:cNvSpPr/>
            <p:nvPr/>
          </p:nvSpPr>
          <p:spPr>
            <a:xfrm>
              <a:off x="4377" y="2341"/>
              <a:ext cx="0" cy="95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5" name="Rectangle 50"/>
            <p:cNvSpPr/>
            <p:nvPr/>
          </p:nvSpPr>
          <p:spPr>
            <a:xfrm>
              <a:off x="3969" y="1797"/>
              <a:ext cx="136" cy="54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4376" name="Line 51"/>
            <p:cNvSpPr/>
            <p:nvPr/>
          </p:nvSpPr>
          <p:spPr>
            <a:xfrm>
              <a:off x="4042" y="1888"/>
              <a:ext cx="0" cy="1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7" name="Line 52"/>
            <p:cNvSpPr/>
            <p:nvPr/>
          </p:nvSpPr>
          <p:spPr>
            <a:xfrm>
              <a:off x="4042" y="2132"/>
              <a:ext cx="0" cy="1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348" name="Text Box 56"/>
          <p:cNvSpPr txBox="1"/>
          <p:nvPr/>
        </p:nvSpPr>
        <p:spPr>
          <a:xfrm>
            <a:off x="6527800" y="4451350"/>
            <a:ext cx="22034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dirty="0">
                <a:latin typeface="Times New Roman" panose="02020603050405020304" pitchFamily="18" charset="0"/>
              </a:rPr>
              <a:t>电解电容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</a:rPr>
              <a:t>极性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4349" name="TextBox 23"/>
          <p:cNvSpPr txBox="1"/>
          <p:nvPr/>
        </p:nvSpPr>
        <p:spPr>
          <a:xfrm>
            <a:off x="8216900" y="3563938"/>
            <a:ext cx="319088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+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350" name="TextBox 24"/>
          <p:cNvSpPr txBox="1"/>
          <p:nvPr/>
        </p:nvSpPr>
        <p:spPr>
          <a:xfrm>
            <a:off x="7632700" y="3463925"/>
            <a:ext cx="312738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latin typeface="Arial" panose="020B0604020202020204" pitchFamily="34" charset="0"/>
                <a:sym typeface="Symbol" panose="05050102010706020507" pitchFamily="18" charset="2"/>
              </a:rPr>
              <a:t>_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4351" name="Object 26"/>
          <p:cNvGraphicFramePr/>
          <p:nvPr/>
        </p:nvGraphicFramePr>
        <p:xfrm>
          <a:off x="944563" y="5864225"/>
          <a:ext cx="30067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168400" imgH="355600" progId="Equation.3">
                  <p:embed/>
                </p:oleObj>
              </mc:Choice>
              <mc:Fallback>
                <p:oleObj name="" r:id="rId1" imgW="1168400" imgH="3556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4563" y="5864225"/>
                        <a:ext cx="3006725" cy="77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2" name="对象 4"/>
          <p:cNvGraphicFramePr/>
          <p:nvPr/>
        </p:nvGraphicFramePr>
        <p:xfrm>
          <a:off x="1027113" y="1900238"/>
          <a:ext cx="4830762" cy="250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2937510" imgH="1517650" progId="Visio.Drawing.15">
                  <p:embed/>
                </p:oleObj>
              </mc:Choice>
              <mc:Fallback>
                <p:oleObj name="" r:id="rId3" imgW="2937510" imgH="1517650" progId="Visio.Drawing.15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7113" y="1900238"/>
                        <a:ext cx="4830762" cy="2508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358" name="直接连接符 6"/>
          <p:cNvCxnSpPr/>
          <p:nvPr/>
        </p:nvCxnSpPr>
        <p:spPr>
          <a:xfrm flipV="1">
            <a:off x="3784600" y="1989138"/>
            <a:ext cx="1238250" cy="4762"/>
          </a:xfrm>
          <a:prstGeom prst="line">
            <a:avLst/>
          </a:prstGeom>
          <a:ln w="9525" cap="flat" cmpd="sng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14359" name="直接箭头连接符 7"/>
          <p:cNvCxnSpPr/>
          <p:nvPr/>
        </p:nvCxnSpPr>
        <p:spPr>
          <a:xfrm>
            <a:off x="5013325" y="1993900"/>
            <a:ext cx="9525" cy="2289175"/>
          </a:xfrm>
          <a:prstGeom prst="straightConnector1">
            <a:avLst/>
          </a:prstGeom>
          <a:ln w="9525" cap="flat" cmpd="sng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14360" name="直接箭头连接符 10"/>
          <p:cNvCxnSpPr/>
          <p:nvPr/>
        </p:nvCxnSpPr>
        <p:spPr>
          <a:xfrm flipH="1" flipV="1">
            <a:off x="3806825" y="4283075"/>
            <a:ext cx="1198563" cy="4763"/>
          </a:xfrm>
          <a:prstGeom prst="straightConnector1">
            <a:avLst/>
          </a:prstGeom>
          <a:ln w="9525" cap="flat" cmpd="sng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14361" name="直接箭头连接符 11"/>
          <p:cNvCxnSpPr/>
          <p:nvPr/>
        </p:nvCxnSpPr>
        <p:spPr>
          <a:xfrm>
            <a:off x="4102100" y="1984375"/>
            <a:ext cx="19050" cy="1174750"/>
          </a:xfrm>
          <a:prstGeom prst="straightConnector1">
            <a:avLst/>
          </a:prstGeom>
          <a:ln w="9525" cap="flat" cmpd="sng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14362" name="直接箭头连接符 13"/>
          <p:cNvCxnSpPr/>
          <p:nvPr/>
        </p:nvCxnSpPr>
        <p:spPr>
          <a:xfrm>
            <a:off x="4119563" y="3136900"/>
            <a:ext cx="1587" cy="1146175"/>
          </a:xfrm>
          <a:prstGeom prst="straightConnector1">
            <a:avLst/>
          </a:prstGeom>
          <a:ln w="9525" cap="flat" cmpd="sng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14363" name="直接箭头连接符 17"/>
          <p:cNvCxnSpPr/>
          <p:nvPr/>
        </p:nvCxnSpPr>
        <p:spPr>
          <a:xfrm flipV="1">
            <a:off x="4471988" y="2259013"/>
            <a:ext cx="9525" cy="7651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14364" name="直接箭头连接符 18"/>
          <p:cNvCxnSpPr/>
          <p:nvPr/>
        </p:nvCxnSpPr>
        <p:spPr>
          <a:xfrm>
            <a:off x="4479925" y="2251075"/>
            <a:ext cx="542925" cy="7938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14365" name="直接箭头连接符 19"/>
          <p:cNvCxnSpPr/>
          <p:nvPr/>
        </p:nvCxnSpPr>
        <p:spPr>
          <a:xfrm>
            <a:off x="5038725" y="2251075"/>
            <a:ext cx="28575" cy="1852613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14366" name="直接箭头连接符 20"/>
          <p:cNvCxnSpPr/>
          <p:nvPr/>
        </p:nvCxnSpPr>
        <p:spPr>
          <a:xfrm flipH="1">
            <a:off x="4481513" y="4089400"/>
            <a:ext cx="601662" cy="14288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</p:cxnSp>
      <p:cxnSp>
        <p:nvCxnSpPr>
          <p:cNvPr id="14367" name="直接箭头连接符 21"/>
          <p:cNvCxnSpPr/>
          <p:nvPr/>
        </p:nvCxnSpPr>
        <p:spPr>
          <a:xfrm flipH="1" flipV="1">
            <a:off x="4462463" y="3248025"/>
            <a:ext cx="17462" cy="841375"/>
          </a:xfrm>
          <a:prstGeom prst="straightConnector1">
            <a:avLst/>
          </a:prstGeom>
          <a:ln w="9525" cap="flat" cmpd="sng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</p:cxnSp>
      <p:sp>
        <p:nvSpPr>
          <p:cNvPr id="2" name="TextBox 23"/>
          <p:cNvSpPr txBox="1"/>
          <p:nvPr/>
        </p:nvSpPr>
        <p:spPr>
          <a:xfrm>
            <a:off x="4119563" y="2852738"/>
            <a:ext cx="268287" cy="306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400" dirty="0">
                <a:latin typeface="Arial" panose="020B0604020202020204" pitchFamily="34" charset="0"/>
              </a:rPr>
              <a:t>+</a:t>
            </a:r>
            <a:endParaRPr lang="en-US" altLang="zh-CN" sz="1400" dirty="0">
              <a:latin typeface="Arial" panose="020B0604020202020204" pitchFamily="34" charset="0"/>
            </a:endParaRPr>
          </a:p>
        </p:txBody>
      </p:sp>
      <p:graphicFrame>
        <p:nvGraphicFramePr>
          <p:cNvPr id="3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11700" y="5864225"/>
          <a:ext cx="2538413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1409700" imgH="431800" progId="Equation.KSEE3">
                  <p:embed/>
                </p:oleObj>
              </mc:Choice>
              <mc:Fallback>
                <p:oleObj name="" r:id="rId5" imgW="1409700" imgH="4318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700" y="5864225"/>
                        <a:ext cx="2538413" cy="77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连接符 7"/>
          <p:cNvCxnSpPr/>
          <p:nvPr/>
        </p:nvCxnSpPr>
        <p:spPr>
          <a:xfrm flipH="1" flipV="1">
            <a:off x="3295650" y="5043488"/>
            <a:ext cx="4763" cy="487362"/>
          </a:xfrm>
          <a:prstGeom prst="line">
            <a:avLst/>
          </a:prstGeom>
          <a:ln w="19050" cap="flat" cmpd="sng">
            <a:solidFill>
              <a:srgbClr val="00B050"/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5" name="肘形连接符 9"/>
          <p:cNvCxnSpPr/>
          <p:nvPr/>
        </p:nvCxnSpPr>
        <p:spPr>
          <a:xfrm rot="5400000">
            <a:off x="6097588" y="3333750"/>
            <a:ext cx="9525" cy="3175"/>
          </a:xfrm>
          <a:prstGeom prst="bentConnector2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6" name="直接连接符 10"/>
          <p:cNvCxnSpPr/>
          <p:nvPr/>
        </p:nvCxnSpPr>
        <p:spPr>
          <a:xfrm flipH="1" flipV="1">
            <a:off x="3454400" y="5030788"/>
            <a:ext cx="6350" cy="487362"/>
          </a:xfrm>
          <a:prstGeom prst="line">
            <a:avLst/>
          </a:prstGeom>
          <a:ln w="19050" cap="flat" cmpd="sng">
            <a:solidFill>
              <a:srgbClr val="00B050"/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14368" name="直接连接符 11"/>
          <p:cNvCxnSpPr/>
          <p:nvPr/>
        </p:nvCxnSpPr>
        <p:spPr>
          <a:xfrm flipH="1" flipV="1">
            <a:off x="3940175" y="5041900"/>
            <a:ext cx="6350" cy="487363"/>
          </a:xfrm>
          <a:prstGeom prst="line">
            <a:avLst/>
          </a:prstGeom>
          <a:ln w="19050" cap="flat" cmpd="sng">
            <a:solidFill>
              <a:srgbClr val="00B050"/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14369" name="直接连接符 12"/>
          <p:cNvCxnSpPr/>
          <p:nvPr/>
        </p:nvCxnSpPr>
        <p:spPr>
          <a:xfrm flipH="1" flipV="1">
            <a:off x="4102100" y="5041900"/>
            <a:ext cx="4763" cy="487363"/>
          </a:xfrm>
          <a:prstGeom prst="line">
            <a:avLst/>
          </a:prstGeom>
          <a:ln w="19050" cap="flat" cmpd="sng">
            <a:solidFill>
              <a:srgbClr val="00B050"/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14370" name="直接连接符 13"/>
          <p:cNvCxnSpPr/>
          <p:nvPr/>
        </p:nvCxnSpPr>
        <p:spPr>
          <a:xfrm flipH="1" flipV="1">
            <a:off x="4578350" y="5051425"/>
            <a:ext cx="4763" cy="488950"/>
          </a:xfrm>
          <a:prstGeom prst="line">
            <a:avLst/>
          </a:prstGeom>
          <a:ln w="19050" cap="flat" cmpd="sng">
            <a:solidFill>
              <a:srgbClr val="00B050"/>
            </a:solidFill>
            <a:prstDash val="dash"/>
            <a:headEnd type="none" w="med" len="med"/>
            <a:tailEnd type="none" w="med" len="med"/>
          </a:ln>
        </p:spPr>
      </p:cxnSp>
      <p:cxnSp>
        <p:nvCxnSpPr>
          <p:cNvPr id="14371" name="直接连接符 14"/>
          <p:cNvCxnSpPr/>
          <p:nvPr/>
        </p:nvCxnSpPr>
        <p:spPr>
          <a:xfrm flipH="1" flipV="1">
            <a:off x="4724400" y="5041900"/>
            <a:ext cx="4763" cy="487363"/>
          </a:xfrm>
          <a:prstGeom prst="line">
            <a:avLst/>
          </a:prstGeom>
          <a:ln w="19050" cap="flat" cmpd="sng">
            <a:solidFill>
              <a:srgbClr val="00B050"/>
            </a:solidFill>
            <a:prstDash val="dash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稳压电路</a:t>
            </a:r>
            <a:endParaRPr lang="zh-CN" altLang="en-US" sz="32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15363" name="Line 8"/>
          <p:cNvSpPr/>
          <p:nvPr/>
        </p:nvSpPr>
        <p:spPr>
          <a:xfrm>
            <a:off x="5202238" y="5881688"/>
            <a:ext cx="2160587" cy="0"/>
          </a:xfrm>
          <a:prstGeom prst="line">
            <a:avLst/>
          </a:prstGeom>
          <a:ln w="9525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64" name="Line 9"/>
          <p:cNvSpPr/>
          <p:nvPr/>
        </p:nvSpPr>
        <p:spPr>
          <a:xfrm flipV="1">
            <a:off x="6281738" y="4802188"/>
            <a:ext cx="0" cy="1943100"/>
          </a:xfrm>
          <a:prstGeom prst="line">
            <a:avLst/>
          </a:prstGeom>
          <a:ln w="9525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65" name="Freeform 11"/>
          <p:cNvSpPr/>
          <p:nvPr/>
        </p:nvSpPr>
        <p:spPr>
          <a:xfrm>
            <a:off x="5307013" y="5207000"/>
            <a:ext cx="1425575" cy="1530350"/>
          </a:xfrm>
          <a:custGeom>
            <a:avLst/>
            <a:gdLst/>
            <a:ahLst/>
            <a:cxnLst>
              <a:cxn ang="0">
                <a:pos x="1425575" y="0"/>
              </a:cxn>
              <a:cxn ang="0">
                <a:pos x="1335088" y="404813"/>
              </a:cxn>
              <a:cxn ang="0">
                <a:pos x="1065213" y="630238"/>
              </a:cxn>
              <a:cxn ang="0">
                <a:pos x="974725" y="674688"/>
              </a:cxn>
              <a:cxn ang="0">
                <a:pos x="209550" y="719138"/>
              </a:cxn>
              <a:cxn ang="0">
                <a:pos x="30163" y="1258888"/>
              </a:cxn>
              <a:cxn ang="0">
                <a:pos x="30163" y="1530350"/>
              </a:cxn>
            </a:cxnLst>
            <a:pathLst>
              <a:path w="898" h="964">
                <a:moveTo>
                  <a:pt x="898" y="0"/>
                </a:moveTo>
                <a:cubicBezTo>
                  <a:pt x="888" y="94"/>
                  <a:pt x="879" y="189"/>
                  <a:pt x="841" y="255"/>
                </a:cubicBezTo>
                <a:cubicBezTo>
                  <a:pt x="803" y="321"/>
                  <a:pt x="709" y="369"/>
                  <a:pt x="671" y="397"/>
                </a:cubicBezTo>
                <a:cubicBezTo>
                  <a:pt x="633" y="425"/>
                  <a:pt x="704" y="416"/>
                  <a:pt x="614" y="425"/>
                </a:cubicBezTo>
                <a:cubicBezTo>
                  <a:pt x="524" y="434"/>
                  <a:pt x="231" y="392"/>
                  <a:pt x="132" y="453"/>
                </a:cubicBezTo>
                <a:cubicBezTo>
                  <a:pt x="33" y="514"/>
                  <a:pt x="38" y="708"/>
                  <a:pt x="19" y="793"/>
                </a:cubicBezTo>
                <a:cubicBezTo>
                  <a:pt x="0" y="878"/>
                  <a:pt x="9" y="921"/>
                  <a:pt x="19" y="964"/>
                </a:cubicBezTo>
              </a:path>
            </a:pathLst>
          </a:cu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5366" name="Text Box 12"/>
          <p:cNvSpPr txBox="1"/>
          <p:nvPr/>
        </p:nvSpPr>
        <p:spPr>
          <a:xfrm>
            <a:off x="6281738" y="4597400"/>
            <a:ext cx="26828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endParaRPr lang="en-US" altLang="zh-CN" sz="2400" i="1" dirty="0">
              <a:latin typeface="Times New Roman" panose="02020603050405020304" pitchFamily="18" charset="0"/>
            </a:endParaRPr>
          </a:p>
        </p:txBody>
      </p:sp>
      <p:sp>
        <p:nvSpPr>
          <p:cNvPr id="15367" name="Text Box 13"/>
          <p:cNvSpPr txBox="1"/>
          <p:nvPr/>
        </p:nvSpPr>
        <p:spPr>
          <a:xfrm>
            <a:off x="7316788" y="5630863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i="1" dirty="0">
                <a:latin typeface="Times New Roman" panose="02020603050405020304" pitchFamily="18" charset="0"/>
              </a:rPr>
              <a:t>u</a:t>
            </a:r>
            <a:endParaRPr lang="en-US" altLang="zh-CN" sz="2400" i="1" dirty="0">
              <a:latin typeface="Times New Roman" panose="02020603050405020304" pitchFamily="18" charset="0"/>
            </a:endParaRPr>
          </a:p>
        </p:txBody>
      </p:sp>
      <p:sp>
        <p:nvSpPr>
          <p:cNvPr id="15368" name="Line 14"/>
          <p:cNvSpPr/>
          <p:nvPr/>
        </p:nvSpPr>
        <p:spPr>
          <a:xfrm>
            <a:off x="5321300" y="5476875"/>
            <a:ext cx="0" cy="1268413"/>
          </a:xfrm>
          <a:prstGeom prst="line">
            <a:avLst/>
          </a:prstGeom>
          <a:ln w="9525" cap="flat" cmpd="sng">
            <a:solidFill>
              <a:srgbClr val="55DD62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5369" name="Line 15"/>
          <p:cNvSpPr/>
          <p:nvPr/>
        </p:nvSpPr>
        <p:spPr>
          <a:xfrm>
            <a:off x="5399088" y="5476875"/>
            <a:ext cx="0" cy="1268413"/>
          </a:xfrm>
          <a:prstGeom prst="line">
            <a:avLst/>
          </a:prstGeom>
          <a:ln w="9525" cap="flat" cmpd="sng">
            <a:solidFill>
              <a:srgbClr val="55DD62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5370" name="矩形 13"/>
          <p:cNvSpPr/>
          <p:nvPr/>
        </p:nvSpPr>
        <p:spPr>
          <a:xfrm>
            <a:off x="112713" y="6054725"/>
            <a:ext cx="508158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注意：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L</a:t>
            </a:r>
            <a:r>
              <a:rPr lang="zh-CN" altLang="en-US" sz="2400" b="1" dirty="0">
                <a:latin typeface="Times New Roman" panose="02020603050405020304" pitchFamily="18" charset="0"/>
              </a:rPr>
              <a:t>不用测量，通过计算可得。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5371" name="Line 14"/>
          <p:cNvSpPr/>
          <p:nvPr/>
        </p:nvSpPr>
        <p:spPr>
          <a:xfrm>
            <a:off x="5202238" y="5543550"/>
            <a:ext cx="1349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72" name="Line 17"/>
          <p:cNvSpPr/>
          <p:nvPr/>
        </p:nvSpPr>
        <p:spPr>
          <a:xfrm flipH="1">
            <a:off x="5381625" y="5543550"/>
            <a:ext cx="1809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73" name="Text Box 18"/>
          <p:cNvSpPr txBox="1"/>
          <p:nvPr/>
        </p:nvSpPr>
        <p:spPr>
          <a:xfrm>
            <a:off x="5111750" y="5087938"/>
            <a:ext cx="423863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600" dirty="0">
                <a:latin typeface="Arial" panose="020B0604020202020204" pitchFamily="34" charset="0"/>
              </a:rPr>
              <a:t>∆</a:t>
            </a:r>
            <a:r>
              <a:rPr lang="en-US" altLang="zh-CN" i="1" dirty="0">
                <a:latin typeface="Times New Roman" panose="02020603050405020304" pitchFamily="18" charset="0"/>
              </a:rPr>
              <a:t>u</a:t>
            </a:r>
            <a:endParaRPr lang="en-US" altLang="zh-CN" i="1" dirty="0"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5374" name="Line 19"/>
          <p:cNvSpPr/>
          <p:nvPr/>
        </p:nvSpPr>
        <p:spPr>
          <a:xfrm>
            <a:off x="5427663" y="6084888"/>
            <a:ext cx="26987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75" name="Line 20"/>
          <p:cNvSpPr/>
          <p:nvPr/>
        </p:nvSpPr>
        <p:spPr>
          <a:xfrm>
            <a:off x="5337175" y="6578600"/>
            <a:ext cx="3603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76" name="Text Box 21"/>
          <p:cNvSpPr txBox="1"/>
          <p:nvPr/>
        </p:nvSpPr>
        <p:spPr>
          <a:xfrm>
            <a:off x="5368925" y="6173788"/>
            <a:ext cx="373063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1600" dirty="0">
                <a:latin typeface="Arial" panose="020B0604020202020204" pitchFamily="34" charset="0"/>
              </a:rPr>
              <a:t>∆</a:t>
            </a:r>
            <a:r>
              <a:rPr lang="en-US" altLang="zh-CN" i="1" dirty="0">
                <a:latin typeface="Times New Roman" panose="02020603050405020304" pitchFamily="18" charset="0"/>
              </a:rPr>
              <a:t>i</a:t>
            </a:r>
            <a:endParaRPr lang="en-US" altLang="zh-CN" i="1" dirty="0"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5377" name="Line 22"/>
          <p:cNvSpPr/>
          <p:nvPr/>
        </p:nvSpPr>
        <p:spPr>
          <a:xfrm flipV="1">
            <a:off x="5562600" y="6084888"/>
            <a:ext cx="0" cy="1793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78" name="Line 23"/>
          <p:cNvSpPr/>
          <p:nvPr/>
        </p:nvSpPr>
        <p:spPr>
          <a:xfrm>
            <a:off x="5562600" y="6443663"/>
            <a:ext cx="0" cy="1349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79" name="Rectangle 29"/>
          <p:cNvSpPr/>
          <p:nvPr/>
        </p:nvSpPr>
        <p:spPr>
          <a:xfrm>
            <a:off x="8329613" y="2732088"/>
            <a:ext cx="287337" cy="936625"/>
          </a:xfrm>
          <a:prstGeom prst="rect">
            <a:avLst/>
          </a:prstGeom>
          <a:solidFill>
            <a:srgbClr val="FF66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80" name="Rectangle 31"/>
          <p:cNvSpPr/>
          <p:nvPr/>
        </p:nvSpPr>
        <p:spPr>
          <a:xfrm>
            <a:off x="8329613" y="2805113"/>
            <a:ext cx="287337" cy="7143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81" name="Line 32"/>
          <p:cNvSpPr/>
          <p:nvPr/>
        </p:nvSpPr>
        <p:spPr>
          <a:xfrm flipV="1">
            <a:off x="8472488" y="2228850"/>
            <a:ext cx="0" cy="5032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82" name="Line 33"/>
          <p:cNvSpPr/>
          <p:nvPr/>
        </p:nvSpPr>
        <p:spPr>
          <a:xfrm>
            <a:off x="8472488" y="3668713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83" name="Text Box 54"/>
          <p:cNvSpPr txBox="1"/>
          <p:nvPr/>
        </p:nvSpPr>
        <p:spPr>
          <a:xfrm>
            <a:off x="7918450" y="4318000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dirty="0">
                <a:latin typeface="Times New Roman" panose="02020603050405020304" pitchFamily="18" charset="0"/>
              </a:rPr>
              <a:t>稳压管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538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38263" y="5087938"/>
          <a:ext cx="2093912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862965" imgH="177165" progId="Equation.KSEE3">
                  <p:embed/>
                </p:oleObj>
              </mc:Choice>
              <mc:Fallback>
                <p:oleObj name="" r:id="rId1" imgW="862965" imgH="177165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8263" y="5087938"/>
                        <a:ext cx="2093912" cy="43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5" name="对象 4"/>
          <p:cNvGraphicFramePr/>
          <p:nvPr/>
        </p:nvGraphicFramePr>
        <p:xfrm>
          <a:off x="1027113" y="1754188"/>
          <a:ext cx="50704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2876550" imgH="1485900" progId="Visio.Drawing.15">
                  <p:embed/>
                </p:oleObj>
              </mc:Choice>
              <mc:Fallback>
                <p:oleObj name="" r:id="rId3" imgW="2876550" imgH="1485900" progId="Visio.Drawing.15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7113" y="1754188"/>
                        <a:ext cx="5070475" cy="2654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6" name="文本框 2"/>
          <p:cNvSpPr txBox="1"/>
          <p:nvPr/>
        </p:nvSpPr>
        <p:spPr>
          <a:xfrm>
            <a:off x="3854450" y="2832100"/>
            <a:ext cx="325438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+</a:t>
            </a:r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15387" name="矩形 3"/>
          <p:cNvSpPr/>
          <p:nvPr/>
        </p:nvSpPr>
        <p:spPr>
          <a:xfrm>
            <a:off x="4441825" y="1754188"/>
            <a:ext cx="849313" cy="25638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88" name="TextBox 23"/>
          <p:cNvSpPr txBox="1"/>
          <p:nvPr/>
        </p:nvSpPr>
        <p:spPr>
          <a:xfrm>
            <a:off x="3854450" y="2076450"/>
            <a:ext cx="319088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+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5389" name="TextBox 23"/>
          <p:cNvSpPr txBox="1"/>
          <p:nvPr/>
        </p:nvSpPr>
        <p:spPr>
          <a:xfrm>
            <a:off x="4179888" y="1666875"/>
            <a:ext cx="319087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+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5390" name="TextBox 24"/>
          <p:cNvSpPr txBox="1"/>
          <p:nvPr/>
        </p:nvSpPr>
        <p:spPr>
          <a:xfrm>
            <a:off x="4792663" y="1562100"/>
            <a:ext cx="312737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_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cxnSp>
        <p:nvCxnSpPr>
          <p:cNvPr id="15391" name="直接箭头连接符 2"/>
          <p:cNvCxnSpPr/>
          <p:nvPr/>
        </p:nvCxnSpPr>
        <p:spPr>
          <a:xfrm>
            <a:off x="5067300" y="2259013"/>
            <a:ext cx="0" cy="314325"/>
          </a:xfrm>
          <a:prstGeom prst="straightConnector1">
            <a:avLst/>
          </a:prstGeom>
          <a:ln w="12700" cap="flat" cmpd="sng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三、实验内容</a:t>
            </a:r>
            <a:endParaRPr lang="zh-CN" altLang="en-US" sz="32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01675" y="1885950"/>
          <a:ext cx="7740650" cy="4708526"/>
        </p:xfrm>
        <a:graphic>
          <a:graphicData uri="http://schemas.openxmlformats.org/drawingml/2006/table">
            <a:tbl>
              <a:tblPr/>
              <a:tblGrid>
                <a:gridCol w="990083"/>
                <a:gridCol w="1125094"/>
                <a:gridCol w="1260106"/>
                <a:gridCol w="1305110"/>
                <a:gridCol w="828718"/>
                <a:gridCol w="2231539"/>
              </a:tblGrid>
              <a:tr h="731492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测量</a:t>
                      </a:r>
                      <a:r>
                        <a:rPr lang="zh-CN" sz="240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对</a:t>
                      </a:r>
                      <a:r>
                        <a:rPr lang="en-US" altLang="zh-CN" sz="240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</a:t>
                      </a:r>
                      <a:r>
                        <a:rPr lang="zh-CN" sz="240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象</a:t>
                      </a:r>
                      <a:endParaRPr lang="zh-CN" sz="2400" u="none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输</a:t>
                      </a:r>
                      <a:r>
                        <a:rPr lang="zh-CN" altLang="en-US" sz="240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入</a:t>
                      </a:r>
                      <a:r>
                        <a:rPr 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电 压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2400" u="sng" kern="100" dirty="0">
                          <a:solidFill>
                            <a:srgbClr val="00808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输 出 电 压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输入输出波形（对齐画）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936">
                <a:tc vMerge="1"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实测值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实测负载电压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计算负载电压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误差</a:t>
                      </a:r>
                      <a:r>
                        <a:rPr lang="en-US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/%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整</a:t>
                      </a:r>
                      <a:r>
                        <a:rPr lang="en-US" alt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</a:t>
                      </a:r>
                      <a:r>
                        <a:rPr 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流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5400" algn="just">
                        <a:spcAft>
                          <a:spcPts val="0"/>
                        </a:spcAft>
                      </a:pPr>
                      <a:endParaRPr lang="en-US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整流滤</a:t>
                      </a:r>
                      <a:r>
                        <a:rPr lang="en-US" alt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 </a:t>
                      </a:r>
                      <a:r>
                        <a:rPr lang="zh-CN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波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5400" algn="just">
                        <a:spcAft>
                          <a:spcPts val="0"/>
                        </a:spcAft>
                      </a:pPr>
                      <a:endParaRPr lang="en-US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72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整流滤波稳   压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7.5 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5400" algn="just">
                        <a:spcAft>
                          <a:spcPts val="0"/>
                        </a:spcAft>
                      </a:pPr>
                      <a:endParaRPr lang="en-US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1" marR="685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452" name="对象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775" y="2549525"/>
            <a:ext cx="1889125" cy="1014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53" name="Rectangle 6"/>
          <p:cNvSpPr/>
          <p:nvPr/>
        </p:nvSpPr>
        <p:spPr>
          <a:xfrm>
            <a:off x="566738" y="1449388"/>
            <a:ext cx="5316537" cy="4000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indent="228600"/>
            <a:r>
              <a:rPr lang="zh-CN" altLang="zh-CN" sz="2000" b="1" dirty="0">
                <a:latin typeface="Times New Roman" panose="02020603050405020304" pitchFamily="18" charset="0"/>
              </a:rPr>
              <a:t>表</a:t>
            </a:r>
            <a:r>
              <a:rPr lang="en-US" altLang="zh-CN" sz="2000" b="1" u="sng" dirty="0">
                <a:latin typeface="Times New Roman" panose="02020603050405020304" pitchFamily="18" charset="0"/>
              </a:rPr>
              <a:t>3-</a:t>
            </a:r>
            <a:r>
              <a:rPr lang="en-US" altLang="zh-CN" sz="2000" b="1" dirty="0">
                <a:latin typeface="Times New Roman" panose="02020603050405020304" pitchFamily="18" charset="0"/>
              </a:rPr>
              <a:t>17-1     </a:t>
            </a:r>
            <a:r>
              <a:rPr lang="zh-CN" altLang="en-US" sz="2000" b="1" dirty="0">
                <a:latin typeface="Times New Roman" panose="02020603050405020304" pitchFamily="18" charset="0"/>
              </a:rPr>
              <a:t>测量输入输出电压及波形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pic>
        <p:nvPicPr>
          <p:cNvPr id="17454" name="对象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775" y="3495675"/>
            <a:ext cx="1889125" cy="1012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55" name="对象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775" y="4484688"/>
            <a:ext cx="1889125" cy="1014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56" name="对象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775" y="5519738"/>
            <a:ext cx="1889125" cy="1014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稳压电路外特性及内阻</a:t>
            </a:r>
            <a:endParaRPr lang="zh-CN" altLang="en-US" sz="32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18435" name="矩形 13"/>
          <p:cNvSpPr/>
          <p:nvPr/>
        </p:nvSpPr>
        <p:spPr>
          <a:xfrm>
            <a:off x="625475" y="3816350"/>
            <a:ext cx="508158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注意：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L</a:t>
            </a:r>
            <a:r>
              <a:rPr lang="zh-CN" altLang="en-US" sz="2400" b="1" dirty="0">
                <a:latin typeface="Times New Roman" panose="02020603050405020304" pitchFamily="18" charset="0"/>
              </a:rPr>
              <a:t>不用测量，通过计算可得。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436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72185" y="4913313"/>
          <a:ext cx="2033588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838200" imgH="177165" progId="Equation.KSEE3">
                  <p:embed/>
                </p:oleObj>
              </mc:Choice>
              <mc:Fallback>
                <p:oleObj name="" r:id="rId1" imgW="838200" imgH="177165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2185" y="4913313"/>
                        <a:ext cx="2033588" cy="43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22288" y="2286000"/>
          <a:ext cx="7334251" cy="1360488"/>
        </p:xfrm>
        <a:graphic>
          <a:graphicData uri="http://schemas.openxmlformats.org/drawingml/2006/table">
            <a:tbl>
              <a:tblPr/>
              <a:tblGrid>
                <a:gridCol w="1574840"/>
                <a:gridCol w="1439852"/>
                <a:gridCol w="1353262"/>
                <a:gridCol w="1543814"/>
                <a:gridCol w="1422483"/>
              </a:tblGrid>
              <a:tr h="453425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i="1" kern="1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800" kern="100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L</a:t>
                      </a:r>
                      <a:r>
                        <a:rPr lang="en-US" sz="2800" kern="1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(k</a:t>
                      </a:r>
                      <a:r>
                        <a:rPr lang="zh-CN" sz="2800" kern="1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Ω</a:t>
                      </a:r>
                      <a:r>
                        <a:rPr lang="en-US" sz="2800" kern="1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)</a:t>
                      </a:r>
                      <a:endParaRPr lang="en-US" sz="2800" kern="100" dirty="0">
                        <a:solidFill>
                          <a:srgbClr val="FFFFFF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19050" cap="rnd">
                      <a:solidFill>
                        <a:srgbClr val="8F9887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F9887"/>
                      </a:solidFill>
                      <a:prstDash val="solid"/>
                    </a:lnT>
                    <a:lnB w="19050">
                      <a:solidFill>
                        <a:srgbClr val="8F9887"/>
                      </a:solidFill>
                      <a:prstDash val="solid"/>
                    </a:lnB>
                    <a:solidFill>
                      <a:srgbClr val="8F9887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∞</a:t>
                      </a:r>
                      <a:endParaRPr lang="zh-CN" sz="2800" kern="100" dirty="0">
                        <a:solidFill>
                          <a:srgbClr val="FFFFFF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F9887"/>
                      </a:solidFill>
                      <a:prstDash val="solid"/>
                    </a:lnT>
                    <a:lnB w="19050">
                      <a:solidFill>
                        <a:srgbClr val="8F9887"/>
                      </a:solidFill>
                      <a:prstDash val="solid"/>
                    </a:lnB>
                    <a:solidFill>
                      <a:srgbClr val="8F9887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3</a:t>
                      </a:r>
                      <a:endParaRPr lang="en-US" sz="2800" kern="100" dirty="0">
                        <a:solidFill>
                          <a:srgbClr val="FFFFFF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F9887"/>
                      </a:solidFill>
                      <a:prstDash val="solid"/>
                    </a:lnT>
                    <a:lnB w="19050">
                      <a:solidFill>
                        <a:srgbClr val="8F9887"/>
                      </a:solidFill>
                      <a:prstDash val="solid"/>
                    </a:lnB>
                    <a:solidFill>
                      <a:srgbClr val="8F9887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FFFFFF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2</a:t>
                      </a:r>
                      <a:endParaRPr lang="en-US" sz="2800" kern="100">
                        <a:solidFill>
                          <a:srgbClr val="FFFFFF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F9887"/>
                      </a:solidFill>
                      <a:prstDash val="solid"/>
                    </a:lnT>
                    <a:lnB w="19050">
                      <a:solidFill>
                        <a:srgbClr val="8F9887"/>
                      </a:solidFill>
                      <a:prstDash val="solid"/>
                    </a:lnB>
                    <a:solidFill>
                      <a:srgbClr val="8F9887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FFFFFF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 1</a:t>
                      </a:r>
                      <a:endParaRPr lang="en-US" sz="2800" kern="100">
                        <a:solidFill>
                          <a:srgbClr val="FFFFFF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8F9887"/>
                      </a:solidFill>
                      <a:prstDash val="solid"/>
                    </a:lnR>
                    <a:lnT w="19050" cap="rnd">
                      <a:solidFill>
                        <a:srgbClr val="8F9887"/>
                      </a:solidFill>
                      <a:prstDash val="solid"/>
                    </a:lnT>
                    <a:lnB w="19050">
                      <a:solidFill>
                        <a:srgbClr val="8F9887"/>
                      </a:solidFill>
                      <a:prstDash val="solid"/>
                    </a:lnB>
                    <a:solidFill>
                      <a:srgbClr val="8F9887"/>
                    </a:solidFill>
                  </a:tcPr>
                </a:tc>
              </a:tr>
              <a:tr h="453531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i="1" kern="10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U</a:t>
                      </a:r>
                      <a:r>
                        <a:rPr lang="en-US" sz="2800" kern="100" baseline="-2500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L</a:t>
                      </a:r>
                      <a:r>
                        <a:rPr lang="en-US" sz="2800" kern="10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(V)</a:t>
                      </a:r>
                      <a:endParaRPr lang="en-US" sz="2800" kern="100">
                        <a:solidFill>
                          <a:srgbClr val="40404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19050" cap="rnd">
                      <a:solidFill>
                        <a:srgbClr val="8F9887"/>
                      </a:solidFill>
                      <a:prstDash val="solid"/>
                    </a:lnL>
                    <a:lnR w="3175">
                      <a:solidFill>
                        <a:srgbClr val="8F9887"/>
                      </a:solidFill>
                      <a:prstDash val="dot"/>
                    </a:lnR>
                    <a:lnT w="19050">
                      <a:solidFill>
                        <a:srgbClr val="8F9887"/>
                      </a:solidFill>
                      <a:prstDash val="solid"/>
                    </a:lnT>
                    <a:lnB w="3175">
                      <a:solidFill>
                        <a:srgbClr val="8F98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en-US" sz="2800" i="0" kern="100" baseline="0" dirty="0">
                        <a:solidFill>
                          <a:srgbClr val="40404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8F9887"/>
                      </a:solidFill>
                      <a:prstDash val="dot"/>
                    </a:lnL>
                    <a:lnR w="3175">
                      <a:solidFill>
                        <a:srgbClr val="8F9887"/>
                      </a:solidFill>
                      <a:prstDash val="dot"/>
                    </a:lnR>
                    <a:lnT w="19050">
                      <a:solidFill>
                        <a:srgbClr val="8F9887"/>
                      </a:solidFill>
                      <a:prstDash val="solid"/>
                    </a:lnT>
                    <a:lnB w="3175">
                      <a:solidFill>
                        <a:srgbClr val="8F98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en-US" sz="2800" kern="100" dirty="0">
                        <a:solidFill>
                          <a:srgbClr val="40404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8F9887"/>
                      </a:solidFill>
                      <a:prstDash val="dot"/>
                    </a:lnL>
                    <a:lnR w="3175">
                      <a:solidFill>
                        <a:srgbClr val="8F9887"/>
                      </a:solidFill>
                      <a:prstDash val="dot"/>
                    </a:lnR>
                    <a:lnT w="19050">
                      <a:solidFill>
                        <a:srgbClr val="8F9887"/>
                      </a:solidFill>
                      <a:prstDash val="solid"/>
                    </a:lnT>
                    <a:lnB w="3175">
                      <a:solidFill>
                        <a:srgbClr val="8F98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en-US" sz="2800" kern="100" dirty="0">
                        <a:solidFill>
                          <a:srgbClr val="40404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8F9887"/>
                      </a:solidFill>
                      <a:prstDash val="dot"/>
                    </a:lnL>
                    <a:lnR w="3175">
                      <a:solidFill>
                        <a:srgbClr val="8F9887"/>
                      </a:solidFill>
                      <a:prstDash val="dot"/>
                    </a:lnR>
                    <a:lnT w="19050">
                      <a:solidFill>
                        <a:srgbClr val="8F9887"/>
                      </a:solidFill>
                      <a:prstDash val="solid"/>
                    </a:lnT>
                    <a:lnB w="3175">
                      <a:solidFill>
                        <a:srgbClr val="8F98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en-US" sz="2800" kern="100">
                        <a:solidFill>
                          <a:srgbClr val="40404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8F9887"/>
                      </a:solidFill>
                      <a:prstDash val="dot"/>
                    </a:lnL>
                    <a:lnR w="19050" cap="rnd">
                      <a:solidFill>
                        <a:srgbClr val="8F9887"/>
                      </a:solidFill>
                      <a:prstDash val="solid"/>
                    </a:lnR>
                    <a:lnT w="19050">
                      <a:solidFill>
                        <a:srgbClr val="8F9887"/>
                      </a:solidFill>
                      <a:prstDash val="solid"/>
                    </a:lnT>
                    <a:lnB w="3175">
                      <a:solidFill>
                        <a:srgbClr val="8F98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</a:tr>
              <a:tr h="453531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i="1" kern="1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I</a:t>
                      </a:r>
                      <a:r>
                        <a:rPr lang="en-US" sz="2800" kern="100" baseline="-25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L</a:t>
                      </a:r>
                      <a:r>
                        <a:rPr lang="en-US" sz="2800" kern="1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(mA)</a:t>
                      </a:r>
                      <a:endParaRPr lang="en-US" sz="2800" kern="100" dirty="0">
                        <a:solidFill>
                          <a:srgbClr val="40404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19050" cap="rnd">
                      <a:solidFill>
                        <a:srgbClr val="8F9887"/>
                      </a:solidFill>
                      <a:prstDash val="solid"/>
                    </a:lnL>
                    <a:lnR w="3175">
                      <a:solidFill>
                        <a:srgbClr val="8F9887"/>
                      </a:solidFill>
                      <a:prstDash val="dot"/>
                    </a:lnR>
                    <a:lnT w="3175">
                      <a:solidFill>
                        <a:srgbClr val="8F9887"/>
                      </a:solidFill>
                      <a:prstDash val="dot"/>
                    </a:lnT>
                    <a:lnB w="19050" cap="rnd">
                      <a:solidFill>
                        <a:srgbClr val="8F98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en-US" sz="2800" kern="100">
                        <a:solidFill>
                          <a:srgbClr val="40404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8F9887"/>
                      </a:solidFill>
                      <a:prstDash val="dot"/>
                    </a:lnL>
                    <a:lnR w="3175">
                      <a:solidFill>
                        <a:srgbClr val="8F9887"/>
                      </a:solidFill>
                      <a:prstDash val="dot"/>
                    </a:lnR>
                    <a:lnT w="3175">
                      <a:solidFill>
                        <a:srgbClr val="8F9887"/>
                      </a:solidFill>
                      <a:prstDash val="dot"/>
                    </a:lnT>
                    <a:lnB w="19050" cap="rnd">
                      <a:solidFill>
                        <a:srgbClr val="8F98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en-US" sz="2800" kern="100">
                        <a:solidFill>
                          <a:srgbClr val="40404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8F9887"/>
                      </a:solidFill>
                      <a:prstDash val="dot"/>
                    </a:lnL>
                    <a:lnR w="3175">
                      <a:solidFill>
                        <a:srgbClr val="8F9887"/>
                      </a:solidFill>
                      <a:prstDash val="dot"/>
                    </a:lnR>
                    <a:lnT w="3175">
                      <a:solidFill>
                        <a:srgbClr val="8F9887"/>
                      </a:solidFill>
                      <a:prstDash val="dot"/>
                    </a:lnT>
                    <a:lnB w="19050" cap="rnd">
                      <a:solidFill>
                        <a:srgbClr val="8F98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en-US" sz="2800" kern="100" dirty="0">
                        <a:solidFill>
                          <a:srgbClr val="40404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8F9887"/>
                      </a:solidFill>
                      <a:prstDash val="dot"/>
                    </a:lnL>
                    <a:lnR w="3175">
                      <a:solidFill>
                        <a:srgbClr val="8F9887"/>
                      </a:solidFill>
                      <a:prstDash val="dot"/>
                    </a:lnR>
                    <a:lnT w="3175">
                      <a:solidFill>
                        <a:srgbClr val="8F9887"/>
                      </a:solidFill>
                      <a:prstDash val="dot"/>
                    </a:lnT>
                    <a:lnB w="19050" cap="rnd">
                      <a:solidFill>
                        <a:srgbClr val="8F98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 </a:t>
                      </a:r>
                      <a:endParaRPr lang="en-US" sz="2800" kern="100" dirty="0">
                        <a:solidFill>
                          <a:srgbClr val="40404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68" marR="68568" marT="0" marB="0">
                    <a:lnL w="3175">
                      <a:solidFill>
                        <a:srgbClr val="8F9887"/>
                      </a:solidFill>
                      <a:prstDash val="dot"/>
                    </a:lnL>
                    <a:lnR w="19050" cap="rnd">
                      <a:solidFill>
                        <a:srgbClr val="8F9887"/>
                      </a:solidFill>
                      <a:prstDash val="solid"/>
                    </a:lnR>
                    <a:lnT w="3175">
                      <a:solidFill>
                        <a:srgbClr val="8F9887"/>
                      </a:solidFill>
                      <a:prstDash val="dot"/>
                    </a:lnT>
                    <a:lnB w="19050" cap="rnd">
                      <a:solidFill>
                        <a:srgbClr val="8F98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467" name="Rectangle 3"/>
          <p:cNvSpPr/>
          <p:nvPr/>
        </p:nvSpPr>
        <p:spPr>
          <a:xfrm>
            <a:off x="341313" y="1763713"/>
            <a:ext cx="6030912" cy="4000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indent="228600"/>
            <a:r>
              <a:rPr lang="zh-CN" altLang="zh-CN" sz="2000" b="1" dirty="0">
                <a:latin typeface="Times New Roman" panose="02020603050405020304" pitchFamily="18" charset="0"/>
              </a:rPr>
              <a:t>表</a:t>
            </a:r>
            <a:r>
              <a:rPr lang="en-US" altLang="zh-CN" sz="2000" b="1" u="sng" dirty="0">
                <a:latin typeface="Times New Roman" panose="02020603050405020304" pitchFamily="18" charset="0"/>
              </a:rPr>
              <a:t>3-</a:t>
            </a:r>
            <a:r>
              <a:rPr lang="en-US" altLang="zh-CN" sz="2000" b="1" dirty="0">
                <a:latin typeface="Times New Roman" panose="02020603050405020304" pitchFamily="18" charset="0"/>
              </a:rPr>
              <a:t>17-2     </a:t>
            </a:r>
            <a:r>
              <a:rPr lang="zh-CN" altLang="en-US" sz="2000" b="1" dirty="0">
                <a:latin typeface="Times New Roman" panose="02020603050405020304" pitchFamily="18" charset="0"/>
              </a:rPr>
              <a:t>直流稳压电源的外特性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18468" name="直接箭头连接符 4"/>
          <p:cNvCxnSpPr/>
          <p:nvPr/>
        </p:nvCxnSpPr>
        <p:spPr>
          <a:xfrm>
            <a:off x="3176588" y="5183823"/>
            <a:ext cx="685800" cy="0"/>
          </a:xfrm>
          <a:prstGeom prst="straightConnector1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</p:cxnSp>
      <p:graphicFrame>
        <p:nvGraphicFramePr>
          <p:cNvPr id="18469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70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914400" imgH="215900" progId="Equation.KSEE3">
                  <p:embed/>
                </p:oleObj>
              </mc:Choice>
              <mc:Fallback>
                <p:oleObj name="" r:id="rId5" imgW="914400" imgH="2159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71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6" imgW="914400" imgH="215900" progId="Equation.KSEE3">
                  <p:embed/>
                </p:oleObj>
              </mc:Choice>
              <mc:Fallback>
                <p:oleObj name="" r:id="rId6" imgW="914400" imgH="2159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72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87165" y="4733608"/>
          <a:ext cx="371475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7" imgW="1663700" imgH="431800" progId="Equation.KSEE3">
                  <p:embed/>
                </p:oleObj>
              </mc:Choice>
              <mc:Fallback>
                <p:oleObj name="" r:id="rId7" imgW="1663700" imgH="431800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87165" y="4733608"/>
                        <a:ext cx="3714750" cy="963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注意事项</a:t>
            </a:r>
            <a:endParaRPr lang="zh-CN" altLang="en-US" sz="32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048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cs typeface="+mn-ea"/>
              </a:rPr>
              <a:t>1.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+mn-ea"/>
              </a:rPr>
              <a:t>正确连接线路，检查无误后方可接通交流电源；</a:t>
            </a:r>
            <a:endParaRPr lang="zh-CN" altLang="en-US" sz="2800" dirty="0">
              <a:solidFill>
                <a:schemeClr val="tx1"/>
              </a:solidFill>
              <a:latin typeface="+mn-ea"/>
              <a:cs typeface="+mn-ea"/>
            </a:endParaRPr>
          </a:p>
          <a:p>
            <a:pPr eaLnBrk="1" hangingPunct="1">
              <a:buNone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cs typeface="+mn-ea"/>
              </a:rPr>
              <a:t>2.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+mn-ea"/>
              </a:rPr>
              <a:t>滤波电容和稳压管的两极不能接反，否则会造成元件损坏甚至人员安全；</a:t>
            </a:r>
            <a:endParaRPr lang="zh-CN" altLang="en-US" sz="2800" dirty="0">
              <a:solidFill>
                <a:schemeClr val="tx1"/>
              </a:solidFill>
              <a:latin typeface="+mn-ea"/>
              <a:cs typeface="+mn-ea"/>
            </a:endParaRPr>
          </a:p>
          <a:p>
            <a:pPr eaLnBrk="1" hangingPunct="1">
              <a:buNone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cs typeface="+mn-ea"/>
              </a:rPr>
              <a:t>3.4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+mn-ea"/>
              </a:rPr>
              <a:t>个整流二极管、稳压二极管注意不要接错极性。</a:t>
            </a:r>
            <a:endParaRPr lang="zh-CN" altLang="en-US" sz="2800" dirty="0">
              <a:solidFill>
                <a:schemeClr val="tx1"/>
              </a:solidFill>
              <a:latin typeface="+mn-ea"/>
              <a:cs typeface="+mn-ea"/>
            </a:endParaRPr>
          </a:p>
          <a:p>
            <a:pPr eaLnBrk="1" hangingPunct="1">
              <a:buNone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cs typeface="+mn-ea"/>
              </a:rPr>
              <a:t>4.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+mn-ea"/>
              </a:rPr>
              <a:t>本电路交流输入</a:t>
            </a:r>
            <a:r>
              <a:rPr lang="en-US" altLang="zh-CN" sz="2800" i="1" dirty="0">
                <a:solidFill>
                  <a:schemeClr val="tx1"/>
                </a:solidFill>
                <a:latin typeface="+mn-ea"/>
                <a:cs typeface="+mn-ea"/>
              </a:rPr>
              <a:t>u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+mn-ea"/>
              </a:rPr>
              <a:t>i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+mn-ea"/>
              </a:rPr>
              <a:t>与直流输出</a:t>
            </a:r>
            <a:r>
              <a:rPr lang="en-US" altLang="zh-CN" sz="2800" i="1" dirty="0">
                <a:solidFill>
                  <a:schemeClr val="tx1"/>
                </a:solidFill>
                <a:latin typeface="+mn-ea"/>
                <a:cs typeface="+mn-ea"/>
              </a:rPr>
              <a:t>u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+mn-ea"/>
              </a:rPr>
              <a:t>o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+mn-ea"/>
              </a:rPr>
              <a:t>没有共地点，不能用示波器同时观察其波形。</a:t>
            </a:r>
            <a:endParaRPr lang="zh-CN" altLang="en-US" sz="2800" dirty="0"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元器件</a:t>
            </a:r>
            <a:endParaRPr lang="zh-CN" altLang="en-US" sz="32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grpSp>
        <p:nvGrpSpPr>
          <p:cNvPr id="21507" name="Group 28"/>
          <p:cNvGrpSpPr/>
          <p:nvPr/>
        </p:nvGrpSpPr>
        <p:grpSpPr>
          <a:xfrm>
            <a:off x="2465388" y="2924175"/>
            <a:ext cx="504825" cy="936625"/>
            <a:chOff x="2154" y="1525"/>
            <a:chExt cx="318" cy="590"/>
          </a:xfrm>
        </p:grpSpPr>
        <p:sp>
          <p:nvSpPr>
            <p:cNvPr id="21522" name="Line 18"/>
            <p:cNvSpPr/>
            <p:nvPr/>
          </p:nvSpPr>
          <p:spPr>
            <a:xfrm>
              <a:off x="2200" y="1706"/>
              <a:ext cx="18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23" name="Line 19"/>
            <p:cNvSpPr/>
            <p:nvPr/>
          </p:nvSpPr>
          <p:spPr>
            <a:xfrm flipH="1">
              <a:off x="2200" y="1706"/>
              <a:ext cx="9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24" name="Line 20"/>
            <p:cNvSpPr/>
            <p:nvPr/>
          </p:nvSpPr>
          <p:spPr>
            <a:xfrm>
              <a:off x="2200" y="1842"/>
              <a:ext cx="18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25" name="Line 21"/>
            <p:cNvSpPr/>
            <p:nvPr/>
          </p:nvSpPr>
          <p:spPr>
            <a:xfrm>
              <a:off x="2290" y="1706"/>
              <a:ext cx="90" cy="1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26" name="Line 22"/>
            <p:cNvSpPr/>
            <p:nvPr/>
          </p:nvSpPr>
          <p:spPr>
            <a:xfrm>
              <a:off x="2290" y="1525"/>
              <a:ext cx="0" cy="5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27" name="Line 23"/>
            <p:cNvSpPr/>
            <p:nvPr/>
          </p:nvSpPr>
          <p:spPr>
            <a:xfrm>
              <a:off x="2154" y="1616"/>
              <a:ext cx="46" cy="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28" name="Line 24"/>
            <p:cNvSpPr/>
            <p:nvPr/>
          </p:nvSpPr>
          <p:spPr>
            <a:xfrm>
              <a:off x="2381" y="1706"/>
              <a:ext cx="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29" name="Line 25"/>
            <p:cNvSpPr/>
            <p:nvPr/>
          </p:nvSpPr>
          <p:spPr>
            <a:xfrm>
              <a:off x="2427" y="1706"/>
              <a:ext cx="45" cy="4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1508" name="Rectangle 29"/>
          <p:cNvSpPr/>
          <p:nvPr/>
        </p:nvSpPr>
        <p:spPr>
          <a:xfrm>
            <a:off x="3617913" y="2924175"/>
            <a:ext cx="287337" cy="9366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09" name="Rectangle 31"/>
          <p:cNvSpPr/>
          <p:nvPr/>
        </p:nvSpPr>
        <p:spPr>
          <a:xfrm>
            <a:off x="3617913" y="2997200"/>
            <a:ext cx="287337" cy="71438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10" name="Line 32"/>
          <p:cNvSpPr/>
          <p:nvPr/>
        </p:nvSpPr>
        <p:spPr>
          <a:xfrm flipV="1">
            <a:off x="3760788" y="2420938"/>
            <a:ext cx="0" cy="5032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1511" name="Line 33"/>
          <p:cNvSpPr/>
          <p:nvPr/>
        </p:nvSpPr>
        <p:spPr>
          <a:xfrm>
            <a:off x="3760788" y="3860800"/>
            <a:ext cx="0" cy="2889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1512" name="Line 34"/>
          <p:cNvSpPr/>
          <p:nvPr/>
        </p:nvSpPr>
        <p:spPr>
          <a:xfrm>
            <a:off x="3041650" y="3500438"/>
            <a:ext cx="431800" cy="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21513" name="Group 55"/>
          <p:cNvGrpSpPr/>
          <p:nvPr/>
        </p:nvGrpSpPr>
        <p:grpSpPr>
          <a:xfrm>
            <a:off x="6146800" y="2033588"/>
            <a:ext cx="914400" cy="2662237"/>
            <a:chOff x="3923" y="1616"/>
            <a:chExt cx="576" cy="1677"/>
          </a:xfrm>
        </p:grpSpPr>
        <p:sp>
          <p:nvSpPr>
            <p:cNvPr id="21516" name="AutoShape 46"/>
            <p:cNvSpPr/>
            <p:nvPr/>
          </p:nvSpPr>
          <p:spPr>
            <a:xfrm>
              <a:off x="3923" y="1616"/>
              <a:ext cx="576" cy="765"/>
            </a:xfrm>
            <a:prstGeom prst="can">
              <a:avLst>
                <a:gd name="adj" fmla="val 33190"/>
              </a:avLst>
            </a:pr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17" name="Line 47"/>
            <p:cNvSpPr/>
            <p:nvPr/>
          </p:nvSpPr>
          <p:spPr>
            <a:xfrm>
              <a:off x="4059" y="2341"/>
              <a:ext cx="0" cy="40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18" name="Line 48"/>
            <p:cNvSpPr/>
            <p:nvPr/>
          </p:nvSpPr>
          <p:spPr>
            <a:xfrm>
              <a:off x="4377" y="2341"/>
              <a:ext cx="0" cy="95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19" name="Rectangle 50"/>
            <p:cNvSpPr/>
            <p:nvPr/>
          </p:nvSpPr>
          <p:spPr>
            <a:xfrm>
              <a:off x="3969" y="1797"/>
              <a:ext cx="136" cy="54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1520" name="Line 51"/>
            <p:cNvSpPr/>
            <p:nvPr/>
          </p:nvSpPr>
          <p:spPr>
            <a:xfrm>
              <a:off x="4042" y="1888"/>
              <a:ext cx="0" cy="1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21" name="Line 52"/>
            <p:cNvSpPr/>
            <p:nvPr/>
          </p:nvSpPr>
          <p:spPr>
            <a:xfrm>
              <a:off x="4042" y="2132"/>
              <a:ext cx="0" cy="1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1514" name="Text Box 54"/>
          <p:cNvSpPr txBox="1"/>
          <p:nvPr/>
        </p:nvSpPr>
        <p:spPr>
          <a:xfrm>
            <a:off x="2825750" y="5049838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dirty="0">
                <a:latin typeface="Times New Roman" panose="02020603050405020304" pitchFamily="18" charset="0"/>
              </a:rPr>
              <a:t>稳压管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1515" name="Text Box 56"/>
          <p:cNvSpPr txBox="1"/>
          <p:nvPr/>
        </p:nvSpPr>
        <p:spPr>
          <a:xfrm>
            <a:off x="6192838" y="5094288"/>
            <a:ext cx="14033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dirty="0">
                <a:latin typeface="Times New Roman" panose="02020603050405020304" pitchFamily="18" charset="0"/>
              </a:rPr>
              <a:t>电解电容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10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11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12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13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14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15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16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17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18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19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2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20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21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22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23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24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25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26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27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28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29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3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30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31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32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33.xml><?xml version="1.0" encoding="utf-8"?>
<p:tagLst xmlns:p="http://schemas.openxmlformats.org/presentationml/2006/main">
  <p:tag name="commondata" val="eyJoZGlkIjoiMzQ4OGRmMTBiYmU2OWVhOTVhMmM2ZjJmNDZjNzhjMTUifQ=="/>
</p:tagLst>
</file>

<file path=ppt/tags/tag4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5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6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7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8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ags/tag9.xml><?xml version="1.0" encoding="utf-8"?>
<p:tagLst xmlns:p="http://schemas.openxmlformats.org/presentationml/2006/main">
  <p:tag name="KSO_WM_DIAGRAM_VIRTUALLY_FRAME" val="{&quot;height&quot;:255.8,&quot;left&quot;:72.95,&quot;top&quot;:188.5,&quot;width&quot;:588.2250393700788}"/>
</p:tagLst>
</file>

<file path=ppt/theme/theme1.xml><?xml version="1.0" encoding="utf-8"?>
<a:theme xmlns:a="http://schemas.openxmlformats.org/drawingml/2006/main" name="Labview入门">
  <a:themeElements>
    <a:clrScheme name="Labview入门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Labview入门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abview入门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abview入门">
  <a:themeElements>
    <a:clrScheme name="Labview入门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Labview入门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abview入门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Labview入门">
  <a:themeElements>
    <a:clrScheme name="Labview入门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Labview入门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abview入门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Labview入门">
  <a:themeElements>
    <a:clrScheme name="Labview入门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Labview入门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-2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abview入门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bview入门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bview入门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1278</Words>
  <Application>WPS 演示</Application>
  <PresentationFormat>全屏显示(4:3)</PresentationFormat>
  <Paragraphs>427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22</vt:i4>
      </vt:variant>
    </vt:vector>
  </HeadingPairs>
  <TitlesOfParts>
    <vt:vector size="57" baseType="lpstr">
      <vt:lpstr>Arial</vt:lpstr>
      <vt:lpstr>宋体</vt:lpstr>
      <vt:lpstr>Wingdings</vt:lpstr>
      <vt:lpstr>Times New Roman</vt:lpstr>
      <vt:lpstr>Tahoma</vt:lpstr>
      <vt:lpstr>Verdana</vt:lpstr>
      <vt:lpstr>楷体_GB2312</vt:lpstr>
      <vt:lpstr>新宋体</vt:lpstr>
      <vt:lpstr>华文宋体</vt:lpstr>
      <vt:lpstr>微软雅黑</vt:lpstr>
      <vt:lpstr>Symbol</vt:lpstr>
      <vt:lpstr>Times New Roman</vt:lpstr>
      <vt:lpstr>Arial Unicode MS</vt:lpstr>
      <vt:lpstr>Calibri</vt:lpstr>
      <vt:lpstr>Arial</vt:lpstr>
      <vt:lpstr>Garamond</vt:lpstr>
      <vt:lpstr>Labview入门</vt:lpstr>
      <vt:lpstr>1_Labview入门</vt:lpstr>
      <vt:lpstr>2_Labview入门</vt:lpstr>
      <vt:lpstr>3_Labview入门</vt:lpstr>
      <vt:lpstr>Visio.Drawing.15</vt:lpstr>
      <vt:lpstr>Equation.KSEE3</vt:lpstr>
      <vt:lpstr>Equation.KSEE3</vt:lpstr>
      <vt:lpstr>Equation.KSEE3</vt:lpstr>
      <vt:lpstr>Paint.Picture</vt:lpstr>
      <vt:lpstr>Paint.Picture</vt:lpstr>
      <vt:lpstr>Paint.Picture</vt:lpstr>
      <vt:lpstr>Equation.KSEE3</vt:lpstr>
      <vt:lpstr>Equation.3</vt:lpstr>
      <vt:lpstr>Visio.Drawing.15</vt:lpstr>
      <vt:lpstr>Equation.KSEE3</vt:lpstr>
      <vt:lpstr>Equation.KSEE3</vt:lpstr>
      <vt:lpstr>Visio.Drawing.15</vt:lpstr>
      <vt:lpstr>Equation.KSEE3</vt:lpstr>
      <vt:lpstr>Equation.KSEE3</vt:lpstr>
      <vt:lpstr>实验14    整流、滤波、稳压电路 </vt:lpstr>
      <vt:lpstr>二、实验原理</vt:lpstr>
      <vt:lpstr>整流电路</vt:lpstr>
      <vt:lpstr>滤波电路</vt:lpstr>
      <vt:lpstr>稳压电路</vt:lpstr>
      <vt:lpstr>三、实验内容</vt:lpstr>
      <vt:lpstr>稳压电路外特性及内阻</vt:lpstr>
      <vt:lpstr>注意事项</vt:lpstr>
      <vt:lpstr>元器件</vt:lpstr>
      <vt:lpstr>PowerPoint 演示文稿</vt:lpstr>
      <vt:lpstr>实验仪器</vt:lpstr>
      <vt:lpstr>万用表</vt:lpstr>
      <vt:lpstr>示波器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实验思考题</vt:lpstr>
    </vt:vector>
  </TitlesOfParts>
  <Company>scut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整流、滤波、稳压电路</dc:title>
  <dc:creator>Administrator</dc:creator>
  <cp:lastModifiedBy>萧君</cp:lastModifiedBy>
  <cp:revision>110</cp:revision>
  <dcterms:created xsi:type="dcterms:W3CDTF">2005-11-27T05:04:00Z</dcterms:created>
  <dcterms:modified xsi:type="dcterms:W3CDTF">2024-04-29T14:41:19Z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204E7E53A2434CC39F62836E5CBEB69D_12</vt:lpwstr>
  </property>
</Properties>
</file>